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handoutMasterIdLst>
    <p:handoutMasterId r:id="rId13"/>
  </p:handoutMasterIdLst>
  <p:sldIdLst>
    <p:sldId id="256" r:id="rId2"/>
    <p:sldId id="266" r:id="rId3"/>
    <p:sldId id="303" r:id="rId4"/>
    <p:sldId id="271" r:id="rId5"/>
    <p:sldId id="278" r:id="rId6"/>
    <p:sldId id="299" r:id="rId7"/>
    <p:sldId id="293" r:id="rId8"/>
    <p:sldId id="292" r:id="rId9"/>
    <p:sldId id="296" r:id="rId10"/>
    <p:sldId id="298" r:id="rId11"/>
    <p:sldId id="258" r:id="rId12"/>
  </p:sldIdLst>
  <p:sldSz cx="9144000" cy="6858000" type="screen4x3"/>
  <p:notesSz cx="6858000" cy="9144000"/>
  <p:embeddedFontLst>
    <p:embeddedFont>
      <p:font typeface="Open Sans" panose="020B0606030504020204" pitchFamily="34" charset="0"/>
      <p:regular r:id="rId14"/>
      <p:bold r:id="rId15"/>
      <p:italic r:id="rId16"/>
      <p:boldItalic r:id="rId17"/>
    </p:embeddedFont>
    <p:embeddedFont>
      <p:font typeface="Twinkl Light" charset="0"/>
      <p:regular r:id="rId18"/>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459" userDrawn="1">
          <p15:clr>
            <a:srgbClr val="A4A3A4"/>
          </p15:clr>
        </p15:guide>
        <p15:guide id="2" pos="2880" userDrawn="1">
          <p15:clr>
            <a:srgbClr val="A4A3A4"/>
          </p15:clr>
        </p15:guide>
        <p15:guide id="3" pos="5488" userDrawn="1">
          <p15:clr>
            <a:srgbClr val="A4A3A4"/>
          </p15:clr>
        </p15:guide>
        <p15:guide id="4" pos="272" userDrawn="1">
          <p15:clr>
            <a:srgbClr val="A4A3A4"/>
          </p15:clr>
        </p15:guide>
        <p15:guide id="5" orient="horz" pos="2160" userDrawn="1">
          <p15:clr>
            <a:srgbClr val="A4A3A4"/>
          </p15:clr>
        </p15:guide>
        <p15:guide id="6" orient="horz" pos="4042" userDrawn="1">
          <p15:clr>
            <a:srgbClr val="A4A3A4"/>
          </p15:clr>
        </p15:guide>
        <p15:guide id="7" userDrawn="1">
          <p15:clr>
            <a:srgbClr val="A4A3A4"/>
          </p15:clr>
        </p15:guide>
        <p15:guide id="8" pos="5760" userDrawn="1">
          <p15:clr>
            <a:srgbClr val="A4A3A4"/>
          </p15:clr>
        </p15:guide>
        <p15:guide id="9" orient="horz" userDrawn="1">
          <p15:clr>
            <a:srgbClr val="A4A3A4"/>
          </p15:clr>
        </p15:guide>
        <p15:guide id="10" orient="horz" pos="4320" userDrawn="1">
          <p15:clr>
            <a:srgbClr val="A4A3A4"/>
          </p15:clr>
        </p15:guide>
        <p15:guide id="12" orient="horz" pos="686" userDrawn="1">
          <p15:clr>
            <a:srgbClr val="A4A3A4"/>
          </p15:clr>
        </p15:guide>
        <p15:guide id="13" orient="horz" pos="867" userDrawn="1">
          <p15:clr>
            <a:srgbClr val="A4A3A4"/>
          </p15:clr>
        </p15:guide>
        <p15:guide id="14" orient="horz" pos="27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5538"/>
    <a:srgbClr val="EDBA6C"/>
    <a:srgbClr val="19596C"/>
    <a:srgbClr val="DC9328"/>
    <a:srgbClr val="357F71"/>
    <a:srgbClr val="456F67"/>
    <a:srgbClr val="E7A23D"/>
    <a:srgbClr val="809141"/>
    <a:srgbClr val="2C7DA6"/>
    <a:srgbClr val="698F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74" autoAdjust="0"/>
    <p:restoredTop sz="94660"/>
  </p:normalViewPr>
  <p:slideViewPr>
    <p:cSldViewPr snapToGrid="0" showGuides="1">
      <p:cViewPr varScale="1">
        <p:scale>
          <a:sx n="106" d="100"/>
          <a:sy n="106" d="100"/>
        </p:scale>
        <p:origin x="1050" y="114"/>
      </p:cViewPr>
      <p:guideLst>
        <p:guide orient="horz" pos="459"/>
        <p:guide pos="2880"/>
        <p:guide pos="5488"/>
        <p:guide pos="272"/>
        <p:guide orient="horz" pos="2160"/>
        <p:guide orient="horz" pos="4042"/>
        <p:guide/>
        <p:guide pos="5760"/>
        <p:guide orient="horz"/>
        <p:guide orient="horz" pos="4320"/>
        <p:guide orient="horz" pos="686"/>
        <p:guide orient="horz" pos="867"/>
        <p:guide orient="horz" pos="278"/>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90" d="100"/>
          <a:sy n="90" d="100"/>
        </p:scale>
        <p:origin x="369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3E23B0-7AFB-419F-88ED-9863E094EC0D}" type="datetimeFigureOut">
              <a:rPr lang="en-GB" smtClean="0"/>
              <a:t>08/09/2025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115618-F096-47F9-A2E0-5659E59688C3}" type="slidenum">
              <a:rPr lang="en-GB" smtClean="0"/>
              <a:t>‹#›</a:t>
            </a:fld>
            <a:endParaRPr lang="en-GB"/>
          </a:p>
        </p:txBody>
      </p:sp>
    </p:spTree>
    <p:extLst>
      <p:ext uri="{BB962C8B-B14F-4D97-AF65-F5344CB8AC3E}">
        <p14:creationId xmlns:p14="http://schemas.microsoft.com/office/powerpoint/2010/main" val="42662401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5% Opac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2A7D4E-5275-4D99-9F69-45340CC28AC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53" y="0"/>
            <a:ext cx="9147053" cy="6858000"/>
          </a:xfrm>
          <a:prstGeom prst="rect">
            <a:avLst/>
          </a:prstGeom>
        </p:spPr>
      </p:pic>
    </p:spTree>
    <p:extLst>
      <p:ext uri="{BB962C8B-B14F-4D97-AF65-F5344CB8AC3E}">
        <p14:creationId xmlns:p14="http://schemas.microsoft.com/office/powerpoint/2010/main" val="1712658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0% Opac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5289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5% Opac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8829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0% Opac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34039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5% Opac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192945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5% Opacit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14556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06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875463"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FC5A4305-8538-4AC5-A69B-BA0518FA21B2}" type="datetimeFigureOut">
              <a:rPr lang="en-GB"/>
              <a:pPr>
                <a:defRPr/>
              </a:pPr>
              <a:t>08/09/2025</a:t>
            </a:fld>
            <a:endParaRPr lang="en-GB" dirty="0"/>
          </a:p>
        </p:txBody>
      </p:sp>
    </p:spTree>
  </p:cSld>
  <p:clrMap bg1="lt1" tx1="dk1" bg2="lt2" tx2="dk2" accent1="accent1" accent2="accent2" accent3="accent3" accent4="accent4" accent5="accent5" accent6="accent6" hlink="hlink" folHlink="folHlink"/>
  <p:sldLayoutIdLst>
    <p:sldLayoutId id="2147483718" r:id="rId1"/>
    <p:sldLayoutId id="2147483711" r:id="rId2"/>
    <p:sldLayoutId id="2147483712" r:id="rId3"/>
    <p:sldLayoutId id="2147483713" r:id="rId4"/>
    <p:sldLayoutId id="2147483716" r:id="rId5"/>
    <p:sldLayoutId id="2147483714" r:id="rId6"/>
    <p:sldLayoutId id="2147483715" r:id="rId7"/>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winkl.co.uk/resources/keystage3-ks3/keystage3-ks3-english" TargetMode="Externa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twinkl.co.uk/resources/keystage3-ks3/keystage3-ks3-english" TargetMode="External"/><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F5450D5-0F23-4B4F-B37D-0DBBD9A6F511}"/>
              </a:ext>
            </a:extLst>
          </p:cNvPr>
          <p:cNvSpPr txBox="1">
            <a:spLocks/>
          </p:cNvSpPr>
          <p:nvPr/>
        </p:nvSpPr>
        <p:spPr bwMode="auto">
          <a:xfrm>
            <a:off x="1439393" y="2065210"/>
            <a:ext cx="6273840" cy="2173581"/>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lIns="720000" tIns="360000" rIns="720000" bIns="36000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eaLnBrk="1" hangingPunct="1">
              <a:spcAft>
                <a:spcPts val="1200"/>
              </a:spcAft>
            </a:pPr>
            <a:r>
              <a:rPr lang="en-GB" altLang="en-US" sz="2800" dirty="0">
                <a:solidFill>
                  <a:schemeClr val="bg1"/>
                </a:solidFill>
                <a:latin typeface="Open Sans" panose="020B0606030504020204" pitchFamily="34" charset="0"/>
                <a:cs typeface="Open Sans" panose="020B0606030504020204" pitchFamily="34" charset="0"/>
              </a:rPr>
              <a:t>GCSE English Language Creative Writing</a:t>
            </a:r>
          </a:p>
          <a:p>
            <a:pPr eaLnBrk="1" hangingPunct="1">
              <a:spcAft>
                <a:spcPts val="1200"/>
              </a:spcAft>
            </a:pPr>
            <a:r>
              <a:rPr lang="en-GB" altLang="en-US" sz="2800" b="1" dirty="0">
                <a:solidFill>
                  <a:schemeClr val="bg1"/>
                </a:solidFill>
                <a:latin typeface="Open Sans" panose="020B0606030504020204" pitchFamily="34" charset="0"/>
                <a:cs typeface="Open Sans" panose="020B0606030504020204" pitchFamily="34" charset="0"/>
              </a:rPr>
              <a:t>L3: Describing Place (AO5)</a:t>
            </a:r>
          </a:p>
        </p:txBody>
      </p:sp>
      <p:cxnSp>
        <p:nvCxnSpPr>
          <p:cNvPr id="10" name="Straight Connector 9">
            <a:extLst>
              <a:ext uri="{FF2B5EF4-FFF2-40B4-BE49-F238E27FC236}">
                <a16:creationId xmlns:a16="http://schemas.microsoft.com/office/drawing/2014/main" id="{D800C026-68A8-4E28-88EC-FD5CEE334C7C}"/>
              </a:ext>
            </a:extLst>
          </p:cNvPr>
          <p:cNvCxnSpPr/>
          <p:nvPr/>
        </p:nvCxnSpPr>
        <p:spPr>
          <a:xfrm>
            <a:off x="2958860" y="3365751"/>
            <a:ext cx="323490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a:hlinkClick r:id="rId3"/>
            <a:extLst>
              <a:ext uri="{FF2B5EF4-FFF2-40B4-BE49-F238E27FC236}">
                <a16:creationId xmlns:a16="http://schemas.microsoft.com/office/drawing/2014/main" id="{138E43AA-7854-40D8-9844-91DAF81850F0}"/>
              </a:ext>
            </a:extLst>
          </p:cNvPr>
          <p:cNvSpPr/>
          <p:nvPr/>
        </p:nvSpPr>
        <p:spPr>
          <a:xfrm>
            <a:off x="3821987" y="5695030"/>
            <a:ext cx="1510301" cy="5034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9A1EA0-A8E6-A91C-C7A0-7CB37C823088}"/>
              </a:ext>
            </a:extLst>
          </p:cNvPr>
          <p:cNvSpPr/>
          <p:nvPr/>
        </p:nvSpPr>
        <p:spPr>
          <a:xfrm rot="509952">
            <a:off x="6997936" y="-664133"/>
            <a:ext cx="1601342" cy="8475630"/>
          </a:xfrm>
          <a:prstGeom prst="rect">
            <a:avLst/>
          </a:prstGeom>
          <a:solidFill>
            <a:srgbClr val="3E5538">
              <a:alpha val="9804"/>
            </a:srgbClr>
          </a:solidFill>
          <a:ln>
            <a:solidFill>
              <a:srgbClr val="3E5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70" name="Title 1"/>
          <p:cNvSpPr>
            <a:spLocks noGrp="1"/>
          </p:cNvSpPr>
          <p:nvPr>
            <p:ph type="ctrTitle" idx="4294967295"/>
          </p:nvPr>
        </p:nvSpPr>
        <p:spPr bwMode="auto">
          <a:xfrm>
            <a:off x="0" y="1584519"/>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63538" algn="l" eaLnBrk="1" hangingPunct="1"/>
            <a:r>
              <a:rPr lang="en-GB" altLang="en-US" sz="3600" b="1" dirty="0">
                <a:solidFill>
                  <a:srgbClr val="3E5538"/>
                </a:solidFill>
                <a:latin typeface="Open Sans" panose="020B0606030504020204" pitchFamily="34" charset="0"/>
                <a:ea typeface="Open Sans" panose="020B0606030504020204" pitchFamily="34" charset="0"/>
                <a:cs typeface="Open Sans" panose="020B0606030504020204" pitchFamily="34" charset="0"/>
              </a:rPr>
              <a:t>3-2-1</a:t>
            </a:r>
          </a:p>
        </p:txBody>
      </p:sp>
      <p:sp>
        <p:nvSpPr>
          <p:cNvPr id="2" name="TextBox 1">
            <a:extLst>
              <a:ext uri="{FF2B5EF4-FFF2-40B4-BE49-F238E27FC236}">
                <a16:creationId xmlns:a16="http://schemas.microsoft.com/office/drawing/2014/main" id="{F4092361-2D39-DEAD-D2D1-240CF0F0BF1E}"/>
              </a:ext>
            </a:extLst>
          </p:cNvPr>
          <p:cNvSpPr txBox="1"/>
          <p:nvPr/>
        </p:nvSpPr>
        <p:spPr>
          <a:xfrm>
            <a:off x="431801" y="2323426"/>
            <a:ext cx="3684835" cy="2835328"/>
          </a:xfrm>
          <a:prstGeom prst="rect">
            <a:avLst/>
          </a:prstGeom>
        </p:spPr>
        <p:txBody>
          <a:bodyPr wrap="square" lIns="0" rIns="0" rtlCol="0">
            <a:spAutoFit/>
          </a:bodyPr>
          <a:lstStyle/>
          <a:p>
            <a:pPr algn="l" fontAlgn="auto">
              <a:lnSpc>
                <a:spcPts val="2300"/>
              </a:lnSpc>
              <a:spcAft>
                <a:spcPts val="1800"/>
              </a:spcAft>
            </a:pPr>
            <a:r>
              <a:rPr lang="en-GB" spc="20" dirty="0">
                <a:solidFill>
                  <a:schemeClr val="tx1">
                    <a:lumMod val="85000"/>
                    <a:lumOff val="15000"/>
                  </a:schemeClr>
                </a:solidFill>
                <a:latin typeface="Open Sans" pitchFamily="34" charset="0"/>
                <a:ea typeface="Open Sans" pitchFamily="34" charset="0"/>
                <a:cs typeface="Open Sans" pitchFamily="34" charset="0"/>
              </a:rPr>
              <a:t>Write down:</a:t>
            </a:r>
          </a:p>
          <a:p>
            <a:pPr algn="l" fontAlgn="auto">
              <a:lnSpc>
                <a:spcPts val="2300"/>
              </a:lnSpc>
              <a:spcAft>
                <a:spcPts val="1800"/>
              </a:spcAft>
            </a:pPr>
            <a:r>
              <a:rPr lang="en-GB" b="1" spc="20" dirty="0">
                <a:solidFill>
                  <a:schemeClr val="tx1">
                    <a:lumMod val="85000"/>
                    <a:lumOff val="15000"/>
                  </a:schemeClr>
                </a:solidFill>
                <a:latin typeface="Open Sans" pitchFamily="34" charset="0"/>
                <a:ea typeface="Open Sans" pitchFamily="34" charset="0"/>
                <a:cs typeface="Open Sans" pitchFamily="34" charset="0"/>
              </a:rPr>
              <a:t>3</a:t>
            </a:r>
            <a:r>
              <a:rPr lang="en-GB" spc="20" dirty="0">
                <a:solidFill>
                  <a:schemeClr val="tx1">
                    <a:lumMod val="85000"/>
                    <a:lumOff val="15000"/>
                  </a:schemeClr>
                </a:solidFill>
                <a:latin typeface="Open Sans" pitchFamily="34" charset="0"/>
                <a:ea typeface="Open Sans" pitchFamily="34" charset="0"/>
                <a:cs typeface="Open Sans" pitchFamily="34" charset="0"/>
              </a:rPr>
              <a:t> things to remember when describing a scene</a:t>
            </a:r>
          </a:p>
          <a:p>
            <a:pPr algn="l" fontAlgn="auto">
              <a:lnSpc>
                <a:spcPts val="2300"/>
              </a:lnSpc>
              <a:spcAft>
                <a:spcPts val="1800"/>
              </a:spcAft>
            </a:pPr>
            <a:r>
              <a:rPr lang="en-GB" b="1" spc="20" dirty="0">
                <a:solidFill>
                  <a:schemeClr val="tx1">
                    <a:lumMod val="85000"/>
                    <a:lumOff val="15000"/>
                  </a:schemeClr>
                </a:solidFill>
                <a:latin typeface="Open Sans" pitchFamily="34" charset="0"/>
                <a:ea typeface="Open Sans" pitchFamily="34" charset="0"/>
                <a:cs typeface="Open Sans" pitchFamily="34" charset="0"/>
              </a:rPr>
              <a:t>2</a:t>
            </a:r>
            <a:r>
              <a:rPr lang="en-GB" spc="20" dirty="0">
                <a:solidFill>
                  <a:schemeClr val="tx1">
                    <a:lumMod val="85000"/>
                    <a:lumOff val="15000"/>
                  </a:schemeClr>
                </a:solidFill>
                <a:latin typeface="Open Sans" pitchFamily="34" charset="0"/>
                <a:ea typeface="Open Sans" pitchFamily="34" charset="0"/>
                <a:cs typeface="Open Sans" pitchFamily="34" charset="0"/>
              </a:rPr>
              <a:t> ways you could make your writing more effective</a:t>
            </a:r>
          </a:p>
          <a:p>
            <a:pPr algn="l" fontAlgn="auto">
              <a:lnSpc>
                <a:spcPts val="2300"/>
              </a:lnSpc>
              <a:spcAft>
                <a:spcPts val="1800"/>
              </a:spcAft>
            </a:pPr>
            <a:r>
              <a:rPr lang="en-GB" b="1" spc="20" dirty="0">
                <a:solidFill>
                  <a:schemeClr val="tx1">
                    <a:lumMod val="85000"/>
                    <a:lumOff val="15000"/>
                  </a:schemeClr>
                </a:solidFill>
                <a:latin typeface="Open Sans" pitchFamily="34" charset="0"/>
                <a:ea typeface="Open Sans" pitchFamily="34" charset="0"/>
                <a:cs typeface="Open Sans" pitchFamily="34" charset="0"/>
              </a:rPr>
              <a:t>1</a:t>
            </a:r>
            <a:r>
              <a:rPr lang="en-GB" spc="20" dirty="0">
                <a:solidFill>
                  <a:schemeClr val="tx1">
                    <a:lumMod val="85000"/>
                    <a:lumOff val="15000"/>
                  </a:schemeClr>
                </a:solidFill>
                <a:latin typeface="Open Sans" pitchFamily="34" charset="0"/>
                <a:ea typeface="Open Sans" pitchFamily="34" charset="0"/>
                <a:cs typeface="Open Sans" pitchFamily="34" charset="0"/>
              </a:rPr>
              <a:t> phrase you wrote today that you’re proud of</a:t>
            </a:r>
          </a:p>
        </p:txBody>
      </p:sp>
      <p:pic>
        <p:nvPicPr>
          <p:cNvPr id="9" name="Picture 8" descr="A close up of a guitar&#10;&#10;Description automatically generated with low confidence">
            <a:extLst>
              <a:ext uri="{FF2B5EF4-FFF2-40B4-BE49-F238E27FC236}">
                <a16:creationId xmlns:a16="http://schemas.microsoft.com/office/drawing/2014/main" id="{3FA8097E-706A-66B2-6A22-6B2D38CFF0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35093">
            <a:off x="6385007" y="2100022"/>
            <a:ext cx="3497056" cy="4634988"/>
          </a:xfrm>
          <a:prstGeom prst="rect">
            <a:avLst/>
          </a:prstGeom>
          <a:effectLst>
            <a:outerShdw blurRad="88900" sx="101000" sy="101000" algn="ctr" rotWithShape="0">
              <a:srgbClr val="000000">
                <a:alpha val="51000"/>
              </a:srgbClr>
            </a:outerShdw>
          </a:effectLst>
        </p:spPr>
      </p:pic>
    </p:spTree>
    <p:extLst>
      <p:ext uri="{BB962C8B-B14F-4D97-AF65-F5344CB8AC3E}">
        <p14:creationId xmlns:p14="http://schemas.microsoft.com/office/powerpoint/2010/main" val="309455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a:extLst>
              <a:ext uri="{FF2B5EF4-FFF2-40B4-BE49-F238E27FC236}">
                <a16:creationId xmlns:a16="http://schemas.microsoft.com/office/drawing/2014/main" id="{850D6C92-5AC0-4857-84B5-69ABC580312A}"/>
              </a:ext>
            </a:extLst>
          </p:cNvPr>
          <p:cNvSpPr/>
          <p:nvPr/>
        </p:nvSpPr>
        <p:spPr>
          <a:xfrm>
            <a:off x="3821987" y="3177283"/>
            <a:ext cx="1510301" cy="5034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 name="Rounded Rectangle 7"/>
          <p:cNvSpPr/>
          <p:nvPr/>
        </p:nvSpPr>
        <p:spPr bwMode="auto">
          <a:xfrm>
            <a:off x="479426" y="1541789"/>
            <a:ext cx="8196263" cy="1458167"/>
          </a:xfrm>
          <a:prstGeom prst="roundRect">
            <a:avLst>
              <a:gd name="adj" fmla="val 0"/>
            </a:avLst>
          </a:prstGeom>
          <a:solidFill>
            <a:srgbClr val="FFF9E7">
              <a:alpha val="95000"/>
            </a:srgbClr>
          </a:solidFill>
          <a:ln w="254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latin typeface="Twinkl Light" pitchFamily="2" charset="0"/>
              </a:rPr>
              <a:t> </a:t>
            </a:r>
          </a:p>
        </p:txBody>
      </p:sp>
      <p:sp>
        <p:nvSpPr>
          <p:cNvPr id="11" name="Rounded Rectangle 10"/>
          <p:cNvSpPr/>
          <p:nvPr/>
        </p:nvSpPr>
        <p:spPr bwMode="auto">
          <a:xfrm>
            <a:off x="479426" y="3145528"/>
            <a:ext cx="8196263" cy="2317389"/>
          </a:xfrm>
          <a:prstGeom prst="roundRect">
            <a:avLst>
              <a:gd name="adj" fmla="val 0"/>
            </a:avLst>
          </a:prstGeom>
          <a:solidFill>
            <a:srgbClr val="FFF9E7">
              <a:alpha val="95000"/>
            </a:srgbClr>
          </a:solidFill>
          <a:ln w="254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latin typeface="Twinkl Light" pitchFamily="2" charset="0"/>
              </a:rPr>
              <a:t> </a:t>
            </a:r>
          </a:p>
        </p:txBody>
      </p:sp>
      <p:sp>
        <p:nvSpPr>
          <p:cNvPr id="12" name="Content Placeholder 15"/>
          <p:cNvSpPr txBox="1">
            <a:spLocks/>
          </p:cNvSpPr>
          <p:nvPr/>
        </p:nvSpPr>
        <p:spPr bwMode="auto">
          <a:xfrm>
            <a:off x="684212" y="3989105"/>
            <a:ext cx="7775575" cy="10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marL="228600" indent="-228600">
              <a:defRPr>
                <a:solidFill>
                  <a:schemeClr val="tx1"/>
                </a:solidFill>
                <a:latin typeface="Clear Sans Light" panose="020B0303030202020304" pitchFamily="34" charset="0"/>
                <a:cs typeface="Arial" panose="020B0604020202020204" pitchFamily="34" charset="0"/>
              </a:defRPr>
            </a:lvl1pPr>
            <a:lvl2pPr marL="685800" indent="-228600">
              <a:defRPr>
                <a:solidFill>
                  <a:schemeClr val="tx1"/>
                </a:solidFill>
                <a:latin typeface="Clear Sans Light" panose="020B0303030202020304" pitchFamily="34" charset="0"/>
                <a:cs typeface="Arial" panose="020B0604020202020204" pitchFamily="34" charset="0"/>
              </a:defRPr>
            </a:lvl2pPr>
            <a:lvl3pPr marL="1143000" indent="-228600">
              <a:defRPr>
                <a:solidFill>
                  <a:schemeClr val="tx1"/>
                </a:solidFill>
                <a:latin typeface="Clear Sans Light" panose="020B0303030202020304" pitchFamily="34" charset="0"/>
                <a:cs typeface="Arial" panose="020B0604020202020204" pitchFamily="34" charset="0"/>
              </a:defRPr>
            </a:lvl3pPr>
            <a:lvl4pPr marL="1600200" indent="-228600">
              <a:defRPr>
                <a:solidFill>
                  <a:schemeClr val="tx1"/>
                </a:solidFill>
                <a:latin typeface="Clear Sans Light" panose="020B0303030202020304" pitchFamily="34" charset="0"/>
                <a:cs typeface="Arial" panose="020B0604020202020204" pitchFamily="34" charset="0"/>
              </a:defRPr>
            </a:lvl4pPr>
            <a:lvl5pPr marL="2057400" indent="-228600">
              <a:defRPr>
                <a:solidFill>
                  <a:schemeClr val="tx1"/>
                </a:solidFill>
                <a:latin typeface="Clear Sans Light" panose="020B03030302020203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9pPr>
          </a:lstStyle>
          <a:p>
            <a:pPr fontAlgn="base">
              <a:lnSpc>
                <a:spcPct val="90000"/>
              </a:lnSpc>
              <a:spcBef>
                <a:spcPts val="1000"/>
              </a:spcBef>
              <a:spcAft>
                <a:spcPct val="0"/>
              </a:spcAft>
              <a:buFont typeface="Arial" panose="020B0604020202020204" pitchFamily="34" charset="0"/>
              <a:buChar char="•"/>
            </a:pPr>
            <a:r>
              <a:rPr lang="en-GB" altLang="en-US" dirty="0">
                <a:solidFill>
                  <a:srgbClr val="1C1C1C"/>
                </a:solidFill>
                <a:latin typeface="Open Sans" panose="020B0606030504020204" pitchFamily="34" charset="0"/>
                <a:ea typeface="Open Sans" panose="020B0606030504020204" pitchFamily="34" charset="0"/>
                <a:cs typeface="Open Sans" panose="020B0606030504020204" pitchFamily="34" charset="0"/>
              </a:rPr>
              <a:t>To create sensory imagery.</a:t>
            </a:r>
          </a:p>
          <a:p>
            <a:pPr fontAlgn="base">
              <a:lnSpc>
                <a:spcPct val="90000"/>
              </a:lnSpc>
              <a:spcBef>
                <a:spcPts val="1000"/>
              </a:spcBef>
              <a:spcAft>
                <a:spcPct val="0"/>
              </a:spcAft>
              <a:buFont typeface="Arial" panose="020B0604020202020204" pitchFamily="34" charset="0"/>
              <a:buChar char="•"/>
            </a:pPr>
            <a:r>
              <a:rPr lang="en-GB" altLang="en-US" dirty="0">
                <a:solidFill>
                  <a:srgbClr val="1C1C1C"/>
                </a:solidFill>
                <a:latin typeface="Open Sans" panose="020B0606030504020204" pitchFamily="34" charset="0"/>
                <a:ea typeface="Open Sans" panose="020B0606030504020204" pitchFamily="34" charset="0"/>
                <a:cs typeface="Open Sans" panose="020B0606030504020204" pitchFamily="34" charset="0"/>
              </a:rPr>
              <a:t>To explore moving from general to particular detail.</a:t>
            </a:r>
          </a:p>
          <a:p>
            <a:pPr fontAlgn="base">
              <a:lnSpc>
                <a:spcPct val="90000"/>
              </a:lnSpc>
              <a:spcBef>
                <a:spcPts val="1000"/>
              </a:spcBef>
              <a:spcAft>
                <a:spcPct val="0"/>
              </a:spcAft>
              <a:buFont typeface="Arial" panose="020B0604020202020204" pitchFamily="34" charset="0"/>
              <a:buChar char="•"/>
            </a:pPr>
            <a:r>
              <a:rPr lang="en-GB" altLang="en-US" dirty="0">
                <a:solidFill>
                  <a:srgbClr val="1C1C1C"/>
                </a:solidFill>
                <a:latin typeface="Open Sans" panose="020B0606030504020204" pitchFamily="34" charset="0"/>
                <a:ea typeface="Open Sans" panose="020B0606030504020204" pitchFamily="34" charset="0"/>
                <a:cs typeface="Open Sans" panose="020B0606030504020204" pitchFamily="34" charset="0"/>
              </a:rPr>
              <a:t>To identify and then apply ways to upgrade descriptive writing.</a:t>
            </a:r>
          </a:p>
        </p:txBody>
      </p:sp>
      <p:sp>
        <p:nvSpPr>
          <p:cNvPr id="13" name="Content Placeholder 15"/>
          <p:cNvSpPr txBox="1">
            <a:spLocks/>
          </p:cNvSpPr>
          <p:nvPr/>
        </p:nvSpPr>
        <p:spPr bwMode="auto">
          <a:xfrm>
            <a:off x="479425" y="2406554"/>
            <a:ext cx="8196263"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square" lIns="0" tIns="0" rIns="0" bIns="0">
            <a:spAutoFit/>
          </a:bodyPr>
          <a:lstStyle>
            <a:lvl1pPr>
              <a:defRPr>
                <a:solidFill>
                  <a:schemeClr val="tx1"/>
                </a:solidFill>
                <a:latin typeface="Clear Sans Light" panose="020B0303030202020304" pitchFamily="34" charset="0"/>
                <a:cs typeface="Arial" panose="020B0604020202020204" pitchFamily="34" charset="0"/>
              </a:defRPr>
            </a:lvl1pPr>
            <a:lvl2pPr marL="685800" indent="-228600">
              <a:defRPr>
                <a:solidFill>
                  <a:schemeClr val="tx1"/>
                </a:solidFill>
                <a:latin typeface="Clear Sans Light" panose="020B0303030202020304" pitchFamily="34" charset="0"/>
                <a:cs typeface="Arial" panose="020B0604020202020204" pitchFamily="34" charset="0"/>
              </a:defRPr>
            </a:lvl2pPr>
            <a:lvl3pPr marL="1143000" indent="-228600">
              <a:defRPr>
                <a:solidFill>
                  <a:schemeClr val="tx1"/>
                </a:solidFill>
                <a:latin typeface="Clear Sans Light" panose="020B0303030202020304" pitchFamily="34" charset="0"/>
                <a:cs typeface="Arial" panose="020B0604020202020204" pitchFamily="34" charset="0"/>
              </a:defRPr>
            </a:lvl3pPr>
            <a:lvl4pPr marL="1600200" indent="-228600">
              <a:defRPr>
                <a:solidFill>
                  <a:schemeClr val="tx1"/>
                </a:solidFill>
                <a:latin typeface="Clear Sans Light" panose="020B0303030202020304" pitchFamily="34" charset="0"/>
                <a:cs typeface="Arial" panose="020B0604020202020204" pitchFamily="34" charset="0"/>
              </a:defRPr>
            </a:lvl4pPr>
            <a:lvl5pPr marL="2057400" indent="-228600">
              <a:defRPr>
                <a:solidFill>
                  <a:schemeClr val="tx1"/>
                </a:solidFill>
                <a:latin typeface="Clear Sans Light" panose="020B03030302020203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9pPr>
          </a:lstStyle>
          <a:p>
            <a:pPr algn="ctr" fontAlgn="base">
              <a:lnSpc>
                <a:spcPct val="90000"/>
              </a:lnSpc>
              <a:spcBef>
                <a:spcPts val="1000"/>
              </a:spcBef>
              <a:spcAft>
                <a:spcPct val="0"/>
              </a:spcAft>
            </a:pPr>
            <a:r>
              <a:rPr lang="en-GB" altLang="en-US" dirty="0">
                <a:solidFill>
                  <a:srgbClr val="1C1C1C"/>
                </a:solidFill>
                <a:latin typeface="Open Sans" panose="020B0606030504020204" pitchFamily="34" charset="0"/>
                <a:ea typeface="Open Sans" panose="020B0606030504020204" pitchFamily="34" charset="0"/>
                <a:cs typeface="Open Sans" panose="020B0606030504020204" pitchFamily="34" charset="0"/>
              </a:rPr>
              <a:t>To write a clear, effective and imaginative description of a scene.</a:t>
            </a:r>
          </a:p>
        </p:txBody>
      </p:sp>
      <p:sp>
        <p:nvSpPr>
          <p:cNvPr id="18" name="Content Placeholder 15"/>
          <p:cNvSpPr txBox="1">
            <a:spLocks/>
          </p:cNvSpPr>
          <p:nvPr/>
        </p:nvSpPr>
        <p:spPr>
          <a:xfrm>
            <a:off x="479427" y="1636600"/>
            <a:ext cx="8196263" cy="696912"/>
          </a:xfrm>
          <a:prstGeom prst="rect">
            <a:avLst/>
          </a:prstGeom>
          <a:noFill/>
          <a:ln w="25400">
            <a:noFill/>
          </a:ln>
        </p:spPr>
        <p:txBody>
          <a:bodyPr lIns="252000" tIns="216000" rIns="252000" bIns="180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GB" sz="3200" b="1" dirty="0">
                <a:solidFill>
                  <a:srgbClr val="3E5538"/>
                </a:solidFill>
                <a:latin typeface="Open Sans" panose="020B0606030504020204" pitchFamily="34" charset="0"/>
                <a:ea typeface="Open Sans" panose="020B0606030504020204" pitchFamily="34" charset="0"/>
                <a:cs typeface="Open Sans" panose="020B0606030504020204" pitchFamily="34" charset="0"/>
              </a:rPr>
              <a:t>Learning Objective</a:t>
            </a:r>
          </a:p>
        </p:txBody>
      </p:sp>
      <p:sp>
        <p:nvSpPr>
          <p:cNvPr id="19" name="Content Placeholder 15"/>
          <p:cNvSpPr txBox="1">
            <a:spLocks/>
          </p:cNvSpPr>
          <p:nvPr/>
        </p:nvSpPr>
        <p:spPr>
          <a:xfrm>
            <a:off x="479427" y="3273441"/>
            <a:ext cx="8196263" cy="698500"/>
          </a:xfrm>
          <a:prstGeom prst="rect">
            <a:avLst/>
          </a:prstGeom>
          <a:noFill/>
          <a:ln w="25400">
            <a:noFill/>
          </a:ln>
        </p:spPr>
        <p:txBody>
          <a:bodyPr lIns="252000" tIns="216000" rIns="252000" bIns="180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GB" sz="3200" b="1" dirty="0">
                <a:solidFill>
                  <a:srgbClr val="3E5538"/>
                </a:solidFill>
                <a:latin typeface="Open Sans" panose="020B0606030504020204" pitchFamily="34" charset="0"/>
                <a:ea typeface="Open Sans" panose="020B0606030504020204" pitchFamily="34" charset="0"/>
                <a:cs typeface="Open Sans" panose="020B0606030504020204" pitchFamily="34" charset="0"/>
              </a:rPr>
              <a:t>Success Criteria</a:t>
            </a:r>
          </a:p>
        </p:txBody>
      </p:sp>
    </p:spTree>
    <p:extLst>
      <p:ext uri="{BB962C8B-B14F-4D97-AF65-F5344CB8AC3E}">
        <p14:creationId xmlns:p14="http://schemas.microsoft.com/office/powerpoint/2010/main" val="315429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0" y="604043"/>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3600" b="1" dirty="0">
                <a:solidFill>
                  <a:srgbClr val="3E5538"/>
                </a:solidFill>
                <a:latin typeface="Open Sans" panose="020B0606030504020204" pitchFamily="34" charset="0"/>
                <a:ea typeface="Open Sans" panose="020B0606030504020204" pitchFamily="34" charset="0"/>
                <a:cs typeface="Open Sans" panose="020B0606030504020204" pitchFamily="34" charset="0"/>
              </a:rPr>
              <a:t>What’s the Story?</a:t>
            </a:r>
          </a:p>
        </p:txBody>
      </p:sp>
      <p:pic>
        <p:nvPicPr>
          <p:cNvPr id="3" name="Picture 2" descr="A chair and a table in a room&#10;&#10;Description automatically generated with low confidence">
            <a:extLst>
              <a:ext uri="{FF2B5EF4-FFF2-40B4-BE49-F238E27FC236}">
                <a16:creationId xmlns:a16="http://schemas.microsoft.com/office/drawing/2014/main" id="{98142598-A0F4-3DEC-F279-145DB12EC4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123" b="1"/>
          <a:stretch/>
        </p:blipFill>
        <p:spPr>
          <a:xfrm>
            <a:off x="806825" y="1417320"/>
            <a:ext cx="7530350" cy="4524244"/>
          </a:xfrm>
          <a:prstGeom prst="roundRect">
            <a:avLst>
              <a:gd name="adj" fmla="val 2146"/>
            </a:avLst>
          </a:prstGeom>
        </p:spPr>
      </p:pic>
      <p:sp>
        <p:nvSpPr>
          <p:cNvPr id="4" name="TextBox 3">
            <a:extLst>
              <a:ext uri="{FF2B5EF4-FFF2-40B4-BE49-F238E27FC236}">
                <a16:creationId xmlns:a16="http://schemas.microsoft.com/office/drawing/2014/main" id="{4E5570C7-7E3C-18C1-08FB-ABF92A1A993B}"/>
              </a:ext>
            </a:extLst>
          </p:cNvPr>
          <p:cNvSpPr txBox="1"/>
          <p:nvPr/>
        </p:nvSpPr>
        <p:spPr>
          <a:xfrm>
            <a:off x="619313" y="1325337"/>
            <a:ext cx="7905374" cy="429790"/>
          </a:xfrm>
          <a:prstGeom prst="roundRect">
            <a:avLst>
              <a:gd name="adj" fmla="val 8502"/>
            </a:avLst>
          </a:prstGeom>
          <a:solidFill>
            <a:srgbClr val="3E5538"/>
          </a:solidFill>
        </p:spPr>
        <p:txBody>
          <a:bodyPr wrap="square" lIns="144000" tIns="72000" rIns="144000" bIns="72000" rtlCol="0">
            <a:spAutoFit/>
          </a:bodyPr>
          <a:lstStyle/>
          <a:p>
            <a:pPr algn="l" fontAlgn="auto">
              <a:lnSpc>
                <a:spcPts val="2200"/>
              </a:lnSpc>
              <a:spcAft>
                <a:spcPts val="600"/>
              </a:spcAft>
            </a:pPr>
            <a:r>
              <a:rPr lang="en-GB" sz="1600" spc="20" dirty="0">
                <a:solidFill>
                  <a:schemeClr val="bg1">
                    <a:lumMod val="95000"/>
                  </a:schemeClr>
                </a:solidFill>
                <a:latin typeface="Open Sans" pitchFamily="34" charset="0"/>
                <a:ea typeface="Open Sans" pitchFamily="34" charset="0"/>
                <a:cs typeface="Open Sans" pitchFamily="34" charset="0"/>
              </a:rPr>
              <a:t>Look carefully at this scene and use your imagination to answer the questions.</a:t>
            </a:r>
          </a:p>
        </p:txBody>
      </p:sp>
      <p:sp>
        <p:nvSpPr>
          <p:cNvPr id="5" name="TextBox 4">
            <a:extLst>
              <a:ext uri="{FF2B5EF4-FFF2-40B4-BE49-F238E27FC236}">
                <a16:creationId xmlns:a16="http://schemas.microsoft.com/office/drawing/2014/main" id="{E0160C6A-5211-04A2-D4F3-C53F7BF74642}"/>
              </a:ext>
            </a:extLst>
          </p:cNvPr>
          <p:cNvSpPr txBox="1"/>
          <p:nvPr/>
        </p:nvSpPr>
        <p:spPr>
          <a:xfrm>
            <a:off x="619313" y="5784602"/>
            <a:ext cx="1944000" cy="725561"/>
          </a:xfrm>
          <a:prstGeom prst="roundRect">
            <a:avLst>
              <a:gd name="adj" fmla="val 8502"/>
            </a:avLst>
          </a:prstGeom>
          <a:solidFill>
            <a:srgbClr val="3E5538"/>
          </a:solidFill>
        </p:spPr>
        <p:txBody>
          <a:bodyPr wrap="square" lIns="72000" tIns="72000" rIns="72000" bIns="72000" rtlCol="0" anchor="ctr" anchorCtr="1">
            <a:spAutoFit/>
          </a:bodyPr>
          <a:lstStyle/>
          <a:p>
            <a:pPr algn="ctr" fontAlgn="auto">
              <a:lnSpc>
                <a:spcPts val="2200"/>
              </a:lnSpc>
              <a:spcAft>
                <a:spcPts val="600"/>
              </a:spcAft>
            </a:pPr>
            <a:r>
              <a:rPr lang="en-GB" sz="1600" spc="20" dirty="0">
                <a:solidFill>
                  <a:schemeClr val="bg1">
                    <a:lumMod val="95000"/>
                  </a:schemeClr>
                </a:solidFill>
                <a:latin typeface="Open Sans" pitchFamily="34" charset="0"/>
                <a:ea typeface="Open Sans" pitchFamily="34" charset="0"/>
                <a:cs typeface="Open Sans" pitchFamily="34" charset="0"/>
              </a:rPr>
              <a:t>Where is </a:t>
            </a:r>
            <a:br>
              <a:rPr lang="en-GB" sz="1600" spc="20" dirty="0">
                <a:solidFill>
                  <a:schemeClr val="bg1">
                    <a:lumMod val="95000"/>
                  </a:schemeClr>
                </a:solidFill>
                <a:latin typeface="Open Sans" pitchFamily="34" charset="0"/>
                <a:ea typeface="Open Sans" pitchFamily="34" charset="0"/>
                <a:cs typeface="Open Sans" pitchFamily="34" charset="0"/>
              </a:rPr>
            </a:br>
            <a:r>
              <a:rPr lang="en-GB" sz="1600" spc="20" dirty="0">
                <a:solidFill>
                  <a:schemeClr val="bg1">
                    <a:lumMod val="95000"/>
                  </a:schemeClr>
                </a:solidFill>
                <a:latin typeface="Open Sans" pitchFamily="34" charset="0"/>
                <a:ea typeface="Open Sans" pitchFamily="34" charset="0"/>
                <a:cs typeface="Open Sans" pitchFamily="34" charset="0"/>
              </a:rPr>
              <a:t>this?</a:t>
            </a:r>
          </a:p>
        </p:txBody>
      </p:sp>
      <p:sp>
        <p:nvSpPr>
          <p:cNvPr id="6" name="TextBox 5">
            <a:extLst>
              <a:ext uri="{FF2B5EF4-FFF2-40B4-BE49-F238E27FC236}">
                <a16:creationId xmlns:a16="http://schemas.microsoft.com/office/drawing/2014/main" id="{0FEF82CF-5EF2-8DE3-22A9-3F39F5759B72}"/>
              </a:ext>
            </a:extLst>
          </p:cNvPr>
          <p:cNvSpPr txBox="1"/>
          <p:nvPr/>
        </p:nvSpPr>
        <p:spPr>
          <a:xfrm>
            <a:off x="2606438" y="5784602"/>
            <a:ext cx="1944000" cy="725561"/>
          </a:xfrm>
          <a:prstGeom prst="roundRect">
            <a:avLst>
              <a:gd name="adj" fmla="val 8502"/>
            </a:avLst>
          </a:prstGeom>
          <a:solidFill>
            <a:srgbClr val="3E5538"/>
          </a:solidFill>
        </p:spPr>
        <p:txBody>
          <a:bodyPr wrap="square" lIns="72000" tIns="72000" rIns="72000" bIns="72000" rtlCol="0" anchor="ctr" anchorCtr="1">
            <a:spAutoFit/>
          </a:bodyPr>
          <a:lstStyle/>
          <a:p>
            <a:pPr algn="ctr" fontAlgn="auto">
              <a:lnSpc>
                <a:spcPts val="2200"/>
              </a:lnSpc>
              <a:spcAft>
                <a:spcPts val="600"/>
              </a:spcAft>
            </a:pPr>
            <a:r>
              <a:rPr lang="en-GB" sz="1600" spc="20" dirty="0">
                <a:solidFill>
                  <a:schemeClr val="bg1">
                    <a:lumMod val="95000"/>
                  </a:schemeClr>
                </a:solidFill>
                <a:latin typeface="Open Sans" pitchFamily="34" charset="0"/>
                <a:ea typeface="Open Sans" pitchFamily="34" charset="0"/>
                <a:cs typeface="Open Sans" pitchFamily="34" charset="0"/>
              </a:rPr>
              <a:t>How did you get here?</a:t>
            </a:r>
          </a:p>
        </p:txBody>
      </p:sp>
      <p:sp>
        <p:nvSpPr>
          <p:cNvPr id="7" name="TextBox 6">
            <a:extLst>
              <a:ext uri="{FF2B5EF4-FFF2-40B4-BE49-F238E27FC236}">
                <a16:creationId xmlns:a16="http://schemas.microsoft.com/office/drawing/2014/main" id="{B6FF9D7B-A9A3-529B-55EA-C2B83D5C754E}"/>
              </a:ext>
            </a:extLst>
          </p:cNvPr>
          <p:cNvSpPr txBox="1"/>
          <p:nvPr/>
        </p:nvSpPr>
        <p:spPr>
          <a:xfrm>
            <a:off x="6580687" y="5784603"/>
            <a:ext cx="1944000" cy="720000"/>
          </a:xfrm>
          <a:prstGeom prst="roundRect">
            <a:avLst>
              <a:gd name="adj" fmla="val 8502"/>
            </a:avLst>
          </a:prstGeom>
          <a:solidFill>
            <a:srgbClr val="3E5538"/>
          </a:solidFill>
        </p:spPr>
        <p:txBody>
          <a:bodyPr wrap="square" lIns="72000" tIns="72000" rIns="72000" bIns="72000" rtlCol="0" anchor="ctr" anchorCtr="1">
            <a:spAutoFit/>
          </a:bodyPr>
          <a:lstStyle/>
          <a:p>
            <a:pPr algn="ctr" fontAlgn="auto">
              <a:lnSpc>
                <a:spcPts val="2200"/>
              </a:lnSpc>
              <a:spcAft>
                <a:spcPts val="600"/>
              </a:spcAft>
            </a:pPr>
            <a:r>
              <a:rPr lang="en-GB" sz="1600" spc="20" dirty="0">
                <a:solidFill>
                  <a:schemeClr val="bg1">
                    <a:lumMod val="95000"/>
                  </a:schemeClr>
                </a:solidFill>
                <a:latin typeface="Open Sans" pitchFamily="34" charset="0"/>
                <a:ea typeface="Open Sans" pitchFamily="34" charset="0"/>
                <a:cs typeface="Open Sans" pitchFamily="34" charset="0"/>
              </a:rPr>
              <a:t>Is there anyone else in the room?</a:t>
            </a:r>
          </a:p>
        </p:txBody>
      </p:sp>
      <p:sp>
        <p:nvSpPr>
          <p:cNvPr id="8" name="TextBox 7">
            <a:extLst>
              <a:ext uri="{FF2B5EF4-FFF2-40B4-BE49-F238E27FC236}">
                <a16:creationId xmlns:a16="http://schemas.microsoft.com/office/drawing/2014/main" id="{4AF4097F-F4CB-BB81-16AB-24FC3EF08301}"/>
              </a:ext>
            </a:extLst>
          </p:cNvPr>
          <p:cNvSpPr txBox="1"/>
          <p:nvPr/>
        </p:nvSpPr>
        <p:spPr>
          <a:xfrm>
            <a:off x="4593563" y="5784603"/>
            <a:ext cx="1944000" cy="725561"/>
          </a:xfrm>
          <a:prstGeom prst="roundRect">
            <a:avLst>
              <a:gd name="adj" fmla="val 8502"/>
            </a:avLst>
          </a:prstGeom>
          <a:solidFill>
            <a:srgbClr val="3E5538"/>
          </a:solidFill>
        </p:spPr>
        <p:txBody>
          <a:bodyPr wrap="square" lIns="72000" tIns="72000" rIns="72000" bIns="72000" rtlCol="0" anchor="ctr" anchorCtr="1">
            <a:spAutoFit/>
          </a:bodyPr>
          <a:lstStyle/>
          <a:p>
            <a:pPr algn="ctr" fontAlgn="auto">
              <a:lnSpc>
                <a:spcPts val="2200"/>
              </a:lnSpc>
              <a:spcAft>
                <a:spcPts val="600"/>
              </a:spcAft>
            </a:pPr>
            <a:r>
              <a:rPr lang="en-GB" sz="1600" spc="20" dirty="0">
                <a:solidFill>
                  <a:schemeClr val="bg1">
                    <a:lumMod val="95000"/>
                  </a:schemeClr>
                </a:solidFill>
                <a:latin typeface="Open Sans" pitchFamily="34" charset="0"/>
                <a:ea typeface="Open Sans" pitchFamily="34" charset="0"/>
                <a:cs typeface="Open Sans" pitchFamily="34" charset="0"/>
              </a:rPr>
              <a:t>How do you feel in this room?</a:t>
            </a:r>
          </a:p>
        </p:txBody>
      </p:sp>
      <p:sp>
        <p:nvSpPr>
          <p:cNvPr id="2" name="TextBox 1">
            <a:extLst>
              <a:ext uri="{FF2B5EF4-FFF2-40B4-BE49-F238E27FC236}">
                <a16:creationId xmlns:a16="http://schemas.microsoft.com/office/drawing/2014/main" id="{9CE69484-E000-BA8C-28CD-5C70D9CC4A1E}"/>
              </a:ext>
            </a:extLst>
          </p:cNvPr>
          <p:cNvSpPr txBox="1"/>
          <p:nvPr/>
        </p:nvSpPr>
        <p:spPr>
          <a:xfrm>
            <a:off x="9063990" y="3211830"/>
            <a:ext cx="65" cy="373115"/>
          </a:xfrm>
          <a:prstGeom prst="rect">
            <a:avLst/>
          </a:prstGeom>
        </p:spPr>
        <p:txBody>
          <a:bodyPr wrap="none" lIns="0" rIns="0" rtlCol="0">
            <a:spAutoFit/>
          </a:bodyPr>
          <a:lstStyle/>
          <a:p>
            <a:pPr algn="l" fontAlgn="auto">
              <a:lnSpc>
                <a:spcPts val="2300"/>
              </a:lnSpc>
              <a:spcAft>
                <a:spcPts val="600"/>
              </a:spcAft>
            </a:pPr>
            <a:endParaRPr lang="en-GB" sz="1800" b="1" spc="20" dirty="0">
              <a:solidFill>
                <a:schemeClr val="tx1">
                  <a:lumMod val="85000"/>
                  <a:lumOff val="15000"/>
                </a:schemeClr>
              </a:solidFill>
              <a:latin typeface="Open Sans" pitchFamily="34" charset="0"/>
              <a:ea typeface="Open Sans" pitchFamily="34" charset="0"/>
              <a:cs typeface="Open Sans" pitchFamily="34" charset="0"/>
            </a:endParaRPr>
          </a:p>
        </p:txBody>
      </p:sp>
      <p:sp>
        <p:nvSpPr>
          <p:cNvPr id="9" name="TextBox 8">
            <a:extLst>
              <a:ext uri="{FF2B5EF4-FFF2-40B4-BE49-F238E27FC236}">
                <a16:creationId xmlns:a16="http://schemas.microsoft.com/office/drawing/2014/main" id="{7AB083C8-BDB3-3B05-01F2-96E98C57AF47}"/>
              </a:ext>
            </a:extLst>
          </p:cNvPr>
          <p:cNvSpPr txBox="1"/>
          <p:nvPr/>
        </p:nvSpPr>
        <p:spPr>
          <a:xfrm>
            <a:off x="1370303" y="6010687"/>
            <a:ext cx="6423660" cy="639021"/>
          </a:xfrm>
          <a:prstGeom prst="rect">
            <a:avLst/>
          </a:prstGeom>
        </p:spPr>
        <p:txBody>
          <a:bodyPr wrap="square" lIns="0" rIns="0" rtlCol="0">
            <a:spAutoFit/>
          </a:bodyPr>
          <a:lstStyle/>
          <a:p>
            <a:pPr algn="ctr" fontAlgn="auto">
              <a:lnSpc>
                <a:spcPts val="2200"/>
              </a:lnSpc>
              <a:spcAft>
                <a:spcPts val="600"/>
              </a:spcAft>
            </a:pPr>
            <a:r>
              <a:rPr lang="en-GB" sz="1600" spc="20" dirty="0">
                <a:solidFill>
                  <a:schemeClr val="tx1">
                    <a:lumMod val="85000"/>
                    <a:lumOff val="15000"/>
                  </a:schemeClr>
                </a:solidFill>
                <a:latin typeface="Open Sans" pitchFamily="34" charset="0"/>
                <a:ea typeface="Open Sans" pitchFamily="34" charset="0"/>
                <a:cs typeface="Open Sans" pitchFamily="34" charset="0"/>
              </a:rPr>
              <a:t>Now, share your ideas with your partner. Did you both come up </a:t>
            </a:r>
            <a:br>
              <a:rPr lang="en-GB" sz="1600" spc="20" dirty="0">
                <a:solidFill>
                  <a:schemeClr val="tx1">
                    <a:lumMod val="85000"/>
                    <a:lumOff val="15000"/>
                  </a:schemeClr>
                </a:solidFill>
                <a:latin typeface="Open Sans" pitchFamily="34" charset="0"/>
                <a:ea typeface="Open Sans" pitchFamily="34" charset="0"/>
                <a:cs typeface="Open Sans" pitchFamily="34" charset="0"/>
              </a:rPr>
            </a:br>
            <a:r>
              <a:rPr lang="en-GB" sz="1600" spc="20" dirty="0">
                <a:solidFill>
                  <a:schemeClr val="tx1">
                    <a:lumMod val="85000"/>
                    <a:lumOff val="15000"/>
                  </a:schemeClr>
                </a:solidFill>
                <a:latin typeface="Open Sans" pitchFamily="34" charset="0"/>
                <a:ea typeface="Open Sans" pitchFamily="34" charset="0"/>
                <a:cs typeface="Open Sans" pitchFamily="34" charset="0"/>
              </a:rPr>
              <a:t>with similar ideas, or are they very different?</a:t>
            </a:r>
          </a:p>
        </p:txBody>
      </p:sp>
    </p:spTree>
    <p:extLst>
      <p:ext uri="{BB962C8B-B14F-4D97-AF65-F5344CB8AC3E}">
        <p14:creationId xmlns:p14="http://schemas.microsoft.com/office/powerpoint/2010/main" val="387461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00"/>
                                        <p:tgtEl>
                                          <p:spTgt spid="5"/>
                                        </p:tgtEl>
                                      </p:cBhvr>
                                    </p:animEffect>
                                  </p:childTnLst>
                                </p:cTn>
                              </p:par>
                            </p:childTnLst>
                          </p:cTn>
                        </p:par>
                        <p:par>
                          <p:cTn id="8" fill="hold">
                            <p:stCondLst>
                              <p:cond delay="700"/>
                            </p:stCondLst>
                            <p:childTnLst>
                              <p:par>
                                <p:cTn id="9" presetID="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00"/>
                                        <p:tgtEl>
                                          <p:spTgt spid="6"/>
                                        </p:tgtEl>
                                      </p:cBhvr>
                                    </p:animEffect>
                                  </p:childTnLst>
                                </p:cTn>
                              </p:par>
                            </p:childTnLst>
                          </p:cTn>
                        </p:par>
                        <p:par>
                          <p:cTn id="12" fill="hold">
                            <p:stCondLst>
                              <p:cond delay="1400"/>
                            </p:stCondLst>
                            <p:childTnLst>
                              <p:par>
                                <p:cTn id="13" presetID="9"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700"/>
                                        <p:tgtEl>
                                          <p:spTgt spid="8"/>
                                        </p:tgtEl>
                                      </p:cBhvr>
                                    </p:animEffect>
                                  </p:childTnLst>
                                </p:cTn>
                              </p:par>
                            </p:childTnLst>
                          </p:cTn>
                        </p:par>
                        <p:par>
                          <p:cTn id="16" fill="hold">
                            <p:stCondLst>
                              <p:cond delay="2100"/>
                            </p:stCondLst>
                            <p:childTnLst>
                              <p:par>
                                <p:cTn id="17" presetID="9"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ssolve">
                                      <p:cBhvr>
                                        <p:cTn id="19" dur="7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par>
                          <p:cTn id="25" fill="hold">
                            <p:stCondLst>
                              <p:cond delay="500"/>
                            </p:stCondLst>
                            <p:childTnLst>
                              <p:par>
                                <p:cTn id="26" presetID="0" presetClass="path" presetSubtype="0" accel="50000" decel="50000" fill="hold" grpId="1" nodeType="afterEffect">
                                  <p:stCondLst>
                                    <p:cond delay="0"/>
                                  </p:stCondLst>
                                  <p:childTnLst>
                                    <p:animMotion origin="layout" path="M 1.66667E-6 3.7037E-6 L 1.66667E-6 -0.64028 " pathEditMode="relative" rAng="0" ptsTypes="AA">
                                      <p:cBhvr>
                                        <p:cTn id="27" dur="2000" fill="hold"/>
                                        <p:tgtEl>
                                          <p:spTgt spid="5"/>
                                        </p:tgtEl>
                                        <p:attrNameLst>
                                          <p:attrName>ppt_x</p:attrName>
                                          <p:attrName>ppt_y</p:attrName>
                                        </p:attrNameLst>
                                      </p:cBhvr>
                                      <p:rCtr x="0" y="-32014"/>
                                    </p:animMotion>
                                  </p:childTnLst>
                                </p:cTn>
                              </p:par>
                              <p:par>
                                <p:cTn id="28" presetID="0" presetClass="path" presetSubtype="0" accel="50000" decel="50000" fill="hold" grpId="1" nodeType="withEffect">
                                  <p:stCondLst>
                                    <p:cond delay="0"/>
                                  </p:stCondLst>
                                  <p:childTnLst>
                                    <p:animMotion origin="layout" path="M 5.55556E-7 3.7037E-6 L 5.55556E-7 -0.64028 " pathEditMode="relative" rAng="0" ptsTypes="AA">
                                      <p:cBhvr>
                                        <p:cTn id="29" dur="2000" fill="hold"/>
                                        <p:tgtEl>
                                          <p:spTgt spid="6"/>
                                        </p:tgtEl>
                                        <p:attrNameLst>
                                          <p:attrName>ppt_x</p:attrName>
                                          <p:attrName>ppt_y</p:attrName>
                                        </p:attrNameLst>
                                      </p:cBhvr>
                                      <p:rCtr x="0" y="-32014"/>
                                    </p:animMotion>
                                  </p:childTnLst>
                                </p:cTn>
                              </p:par>
                              <p:par>
                                <p:cTn id="30" presetID="0" presetClass="path" presetSubtype="0" accel="50000" decel="50000" fill="hold" grpId="1" nodeType="withEffect">
                                  <p:stCondLst>
                                    <p:cond delay="0"/>
                                  </p:stCondLst>
                                  <p:childTnLst>
                                    <p:animMotion origin="layout" path="M -5.55556E-7 3.7037E-6 L -5.55556E-7 -0.64028 " pathEditMode="relative" rAng="0" ptsTypes="AA">
                                      <p:cBhvr>
                                        <p:cTn id="31" dur="2000" fill="hold"/>
                                        <p:tgtEl>
                                          <p:spTgt spid="8"/>
                                        </p:tgtEl>
                                        <p:attrNameLst>
                                          <p:attrName>ppt_x</p:attrName>
                                          <p:attrName>ppt_y</p:attrName>
                                        </p:attrNameLst>
                                      </p:cBhvr>
                                      <p:rCtr x="0" y="-32014"/>
                                    </p:animMotion>
                                  </p:childTnLst>
                                </p:cTn>
                              </p:par>
                              <p:par>
                                <p:cTn id="32" presetID="0" presetClass="path" presetSubtype="0" accel="50000" decel="50000" fill="hold" grpId="1" nodeType="withEffect">
                                  <p:stCondLst>
                                    <p:cond delay="0"/>
                                  </p:stCondLst>
                                  <p:childTnLst>
                                    <p:animMotion origin="layout" path="M 1.94444E-6 -3.33333E-6 L 1.94444E-6 -0.63981 " pathEditMode="relative" rAng="0" ptsTypes="AA">
                                      <p:cBhvr>
                                        <p:cTn id="33" dur="2000" fill="hold"/>
                                        <p:tgtEl>
                                          <p:spTgt spid="7"/>
                                        </p:tgtEl>
                                        <p:attrNameLst>
                                          <p:attrName>ppt_x</p:attrName>
                                          <p:attrName>ppt_y</p:attrName>
                                        </p:attrNameLst>
                                      </p:cBhvr>
                                      <p:rCtr x="0" y="-31991"/>
                                    </p:animMotion>
                                  </p:childTnLst>
                                </p:cTn>
                              </p:par>
                            </p:childTnLst>
                          </p:cTn>
                        </p:par>
                        <p:par>
                          <p:cTn id="34" fill="hold">
                            <p:stCondLst>
                              <p:cond delay="2500"/>
                            </p:stCondLst>
                            <p:childTnLst>
                              <p:par>
                                <p:cTn id="35" presetID="9"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7" grpId="1" animBg="1"/>
      <p:bldP spid="8" grpId="0" animBg="1"/>
      <p:bldP spid="8" grpId="1"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0" y="1089025"/>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3600" b="1" dirty="0">
                <a:solidFill>
                  <a:srgbClr val="3E5538"/>
                </a:solidFill>
                <a:latin typeface="Open Sans" panose="020B0606030504020204" pitchFamily="34" charset="0"/>
                <a:ea typeface="Open Sans" panose="020B0606030504020204" pitchFamily="34" charset="0"/>
                <a:cs typeface="Open Sans" panose="020B0606030504020204" pitchFamily="34" charset="0"/>
              </a:rPr>
              <a:t>Creative Writing</a:t>
            </a:r>
          </a:p>
        </p:txBody>
      </p:sp>
      <p:sp>
        <p:nvSpPr>
          <p:cNvPr id="2" name="TextBox 1">
            <a:extLst>
              <a:ext uri="{FF2B5EF4-FFF2-40B4-BE49-F238E27FC236}">
                <a16:creationId xmlns:a16="http://schemas.microsoft.com/office/drawing/2014/main" id="{C4B61C52-95A1-AC4E-152A-0ACA7CBE1885}"/>
              </a:ext>
            </a:extLst>
          </p:cNvPr>
          <p:cNvSpPr txBox="1"/>
          <p:nvPr/>
        </p:nvSpPr>
        <p:spPr>
          <a:xfrm>
            <a:off x="431800" y="1809015"/>
            <a:ext cx="8280400" cy="963021"/>
          </a:xfrm>
          <a:prstGeom prst="rect">
            <a:avLst/>
          </a:prstGeom>
        </p:spPr>
        <p:txBody>
          <a:bodyPr wrap="square" lIns="0" rIns="0" rtlCol="0">
            <a:spAutoFit/>
          </a:bodyPr>
          <a:lstStyle/>
          <a:p>
            <a:pPr algn="l" fontAlgn="auto">
              <a:lnSpc>
                <a:spcPts val="2300"/>
              </a:lnSpc>
              <a:spcAft>
                <a:spcPts val="600"/>
              </a:spcAft>
            </a:pPr>
            <a:r>
              <a:rPr lang="en-GB" sz="1800" spc="20" dirty="0">
                <a:solidFill>
                  <a:schemeClr val="tx1">
                    <a:lumMod val="85000"/>
                    <a:lumOff val="15000"/>
                  </a:schemeClr>
                </a:solidFill>
                <a:latin typeface="Open Sans" pitchFamily="34" charset="0"/>
                <a:ea typeface="Open Sans" pitchFamily="34" charset="0"/>
                <a:cs typeface="Open Sans" pitchFamily="34" charset="0"/>
              </a:rPr>
              <a:t>Remember, your GCSE English Language exam will require you to write a piece of narrative and/or description, assessed using AO5 and AO6. This lesson, we’ll be looking at the highlighted aspect of AO5:</a:t>
            </a:r>
          </a:p>
        </p:txBody>
      </p:sp>
      <p:cxnSp>
        <p:nvCxnSpPr>
          <p:cNvPr id="3" name="Straight Connector 2">
            <a:extLst>
              <a:ext uri="{FF2B5EF4-FFF2-40B4-BE49-F238E27FC236}">
                <a16:creationId xmlns:a16="http://schemas.microsoft.com/office/drawing/2014/main" id="{458EA152-3356-DB4A-3389-3DD0DCE34842}"/>
              </a:ext>
            </a:extLst>
          </p:cNvPr>
          <p:cNvCxnSpPr/>
          <p:nvPr/>
        </p:nvCxnSpPr>
        <p:spPr>
          <a:xfrm>
            <a:off x="654053" y="2998053"/>
            <a:ext cx="0" cy="1554480"/>
          </a:xfrm>
          <a:prstGeom prst="line">
            <a:avLst/>
          </a:prstGeom>
          <a:ln w="63500">
            <a:solidFill>
              <a:srgbClr val="3E5538">
                <a:alpha val="89804"/>
              </a:srgb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42D0AAC-EED4-9BF7-D284-AD7357D6EDAE}"/>
              </a:ext>
            </a:extLst>
          </p:cNvPr>
          <p:cNvCxnSpPr>
            <a:cxnSpLocks/>
          </p:cNvCxnSpPr>
          <p:nvPr/>
        </p:nvCxnSpPr>
        <p:spPr>
          <a:xfrm>
            <a:off x="651513" y="4935021"/>
            <a:ext cx="0" cy="982274"/>
          </a:xfrm>
          <a:prstGeom prst="line">
            <a:avLst/>
          </a:prstGeom>
          <a:ln w="63500">
            <a:solidFill>
              <a:srgbClr val="3E5538">
                <a:alpha val="89804"/>
              </a:srgb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B430339-54CC-B81E-4D2B-E35F6D8DBF71}"/>
              </a:ext>
            </a:extLst>
          </p:cNvPr>
          <p:cNvSpPr txBox="1"/>
          <p:nvPr/>
        </p:nvSpPr>
        <p:spPr>
          <a:xfrm>
            <a:off x="850902" y="2975193"/>
            <a:ext cx="7861298" cy="2950744"/>
          </a:xfrm>
          <a:prstGeom prst="rect">
            <a:avLst/>
          </a:prstGeom>
        </p:spPr>
        <p:txBody>
          <a:bodyPr wrap="square" lIns="0" rIns="0" rtlCol="0">
            <a:spAutoFit/>
          </a:bodyPr>
          <a:lstStyle/>
          <a:p>
            <a:pPr algn="l" fontAlgn="auto">
              <a:lnSpc>
                <a:spcPts val="2300"/>
              </a:lnSpc>
              <a:spcAft>
                <a:spcPts val="600"/>
              </a:spcAft>
            </a:pPr>
            <a:r>
              <a:rPr lang="en-GB" b="1" u="sng" spc="2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GCSE English Language AO5:</a:t>
            </a:r>
          </a:p>
          <a:p>
            <a:pPr fontAlgn="auto">
              <a:lnSpc>
                <a:spcPts val="2300"/>
              </a:lnSpc>
              <a:spcAft>
                <a:spcPts val="2800"/>
              </a:spcAft>
            </a:pPr>
            <a:r>
              <a:rPr lang="en-GB" b="1" spc="20" dirty="0">
                <a:solidFill>
                  <a:srgbClr val="3E5538"/>
                </a:solidFill>
                <a:latin typeface="Open Sans" panose="020B0606030504020204" pitchFamily="34" charset="0"/>
                <a:ea typeface="Open Sans" panose="020B0606030504020204" pitchFamily="34" charset="0"/>
                <a:cs typeface="Open Sans" panose="020B0606030504020204" pitchFamily="34" charset="0"/>
              </a:rPr>
              <a:t>Communicate clearly, effectively and imaginatively,</a:t>
            </a:r>
            <a:r>
              <a:rPr lang="en-GB" spc="2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selecting and adapting tone, style and register for different forms, purposes </a:t>
            </a:r>
            <a:br>
              <a:rPr lang="en-GB" spc="2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br>
            <a:r>
              <a:rPr lang="en-GB" spc="2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and audiences. Organise information and ideas, using structural </a:t>
            </a:r>
            <a:br>
              <a:rPr lang="en-GB" spc="2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br>
            <a:r>
              <a:rPr lang="en-GB" spc="2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and grammatical features to support coherence and cohesion of texts.</a:t>
            </a:r>
          </a:p>
          <a:p>
            <a:pPr marL="0" marR="0" lvl="0" indent="0" algn="l" rtl="0">
              <a:lnSpc>
                <a:spcPts val="2300"/>
              </a:lnSpc>
              <a:spcBef>
                <a:spcPts val="0"/>
              </a:spcBef>
              <a:spcAft>
                <a:spcPts val="600"/>
              </a:spcAft>
              <a:buNone/>
            </a:pPr>
            <a:r>
              <a:rPr lang="en-GB" sz="1800" b="1" i="0" u="sng" strike="noStrike" cap="none"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sym typeface="Arial"/>
              </a:rPr>
              <a:t>GCSE English Language AO6:</a:t>
            </a:r>
          </a:p>
          <a:p>
            <a:pPr marL="0" marR="0" lvl="0" indent="0" algn="l" rtl="0">
              <a:lnSpc>
                <a:spcPts val="2300"/>
              </a:lnSpc>
              <a:spcBef>
                <a:spcPts val="0"/>
              </a:spcBef>
              <a:spcAft>
                <a:spcPts val="600"/>
              </a:spcAft>
              <a:buNone/>
            </a:pPr>
            <a:r>
              <a:rPr lang="en-GB" sz="1800" b="0" i="0" u="none" strike="noStrike" cap="none"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sym typeface="Arial"/>
              </a:rPr>
              <a:t>Use a range of vocabulary and sentence structures for clarity, purpose and effect, with accurate spelling and punctuation.</a:t>
            </a:r>
            <a:endParaRPr lang="en-GB"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60553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700"/>
                                        <p:tgtEl>
                                          <p:spTgt spid="3"/>
                                        </p:tgtEl>
                                      </p:cBhvr>
                                    </p:animEffect>
                                  </p:childTnLst>
                                </p:cTn>
                              </p:par>
                            </p:childTnLst>
                          </p:cTn>
                        </p:par>
                        <p:par>
                          <p:cTn id="8" fill="hold">
                            <p:stCondLst>
                              <p:cond delay="700"/>
                            </p:stCondLst>
                            <p:childTnLst>
                              <p:par>
                                <p:cTn id="9" presetID="9"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dissolve">
                                      <p:cBhvr>
                                        <p:cTn id="11" dur="700"/>
                                        <p:tgtEl>
                                          <p:spTgt spid="5">
                                            <p:txEl>
                                              <p:pRg st="0" end="0"/>
                                            </p:txEl>
                                          </p:spTgt>
                                        </p:tgtEl>
                                      </p:cBhvr>
                                    </p:animEffect>
                                  </p:childTnLst>
                                </p:cTn>
                              </p:par>
                              <p:par>
                                <p:cTn id="12" presetID="9" presetClass="entr" presetSubtype="0" fill="hold" nodeType="withEffect">
                                  <p:stCondLst>
                                    <p:cond delay="0"/>
                                  </p:stCondLst>
                                  <p:iterate type="lt">
                                    <p:tmPct val="0"/>
                                  </p:iterate>
                                  <p:childTnLst>
                                    <p:set>
                                      <p:cBhvr>
                                        <p:cTn id="13" dur="1" fill="hold">
                                          <p:stCondLst>
                                            <p:cond delay="0"/>
                                          </p:stCondLst>
                                        </p:cTn>
                                        <p:tgtEl>
                                          <p:spTgt spid="5">
                                            <p:txEl>
                                              <p:pRg st="1" end="1"/>
                                            </p:txEl>
                                          </p:spTgt>
                                        </p:tgtEl>
                                        <p:attrNameLst>
                                          <p:attrName>style.visibility</p:attrName>
                                        </p:attrNameLst>
                                      </p:cBhvr>
                                      <p:to>
                                        <p:strVal val="visible"/>
                                      </p:to>
                                    </p:set>
                                    <p:animEffect transition="in" filter="dissolve">
                                      <p:cBhvr>
                                        <p:cTn id="14" dur="700"/>
                                        <p:tgtEl>
                                          <p:spTgt spid="5">
                                            <p:txEl>
                                              <p:pRg st="1" end="1"/>
                                            </p:txEl>
                                          </p:spTgt>
                                        </p:tgtEl>
                                      </p:cBhvr>
                                    </p:animEffect>
                                  </p:childTnLst>
                                </p:cTn>
                              </p:par>
                            </p:childTnLst>
                          </p:cTn>
                        </p:par>
                        <p:par>
                          <p:cTn id="15" fill="hold">
                            <p:stCondLst>
                              <p:cond delay="1400"/>
                            </p:stCondLst>
                            <p:childTnLst>
                              <p:par>
                                <p:cTn id="16" presetID="9"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700"/>
                                        <p:tgtEl>
                                          <p:spTgt spid="4"/>
                                        </p:tgtEl>
                                      </p:cBhvr>
                                    </p:animEffect>
                                  </p:childTnLst>
                                </p:cTn>
                              </p:par>
                            </p:childTnLst>
                          </p:cTn>
                        </p:par>
                        <p:par>
                          <p:cTn id="19" fill="hold">
                            <p:stCondLst>
                              <p:cond delay="2100"/>
                            </p:stCondLst>
                            <p:childTnLst>
                              <p:par>
                                <p:cTn id="20" presetID="9" presetClass="entr" presetSubtype="0" fill="hold"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dissolve">
                                      <p:cBhvr>
                                        <p:cTn id="22" dur="700"/>
                                        <p:tgtEl>
                                          <p:spTgt spid="5">
                                            <p:txEl>
                                              <p:pRg st="2" end="2"/>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dissolve">
                                      <p:cBhvr>
                                        <p:cTn id="25" dur="7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0" y="604043"/>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3600" b="1" dirty="0">
                <a:solidFill>
                  <a:srgbClr val="3E5538"/>
                </a:solidFill>
                <a:latin typeface="Open Sans" panose="020B0606030504020204" pitchFamily="34" charset="0"/>
                <a:ea typeface="Open Sans" panose="020B0606030504020204" pitchFamily="34" charset="0"/>
                <a:cs typeface="Open Sans" panose="020B0606030504020204" pitchFamily="34" charset="0"/>
              </a:rPr>
              <a:t>Sensory Description</a:t>
            </a:r>
          </a:p>
        </p:txBody>
      </p:sp>
      <p:sp>
        <p:nvSpPr>
          <p:cNvPr id="3" name="TextBox 2">
            <a:extLst>
              <a:ext uri="{FF2B5EF4-FFF2-40B4-BE49-F238E27FC236}">
                <a16:creationId xmlns:a16="http://schemas.microsoft.com/office/drawing/2014/main" id="{5E66F854-7F3D-926A-35E0-5F9B902E18EE}"/>
              </a:ext>
            </a:extLst>
          </p:cNvPr>
          <p:cNvSpPr txBox="1"/>
          <p:nvPr/>
        </p:nvSpPr>
        <p:spPr>
          <a:xfrm>
            <a:off x="431800" y="1337660"/>
            <a:ext cx="8280399" cy="1629870"/>
          </a:xfrm>
          <a:prstGeom prst="rect">
            <a:avLst/>
          </a:prstGeom>
        </p:spPr>
        <p:txBody>
          <a:bodyPr wrap="square" lIns="0" rIns="0" rtlCol="0">
            <a:spAutoFit/>
          </a:bodyPr>
          <a:lstStyle/>
          <a:p>
            <a:pPr algn="l" fontAlgn="auto">
              <a:lnSpc>
                <a:spcPts val="2300"/>
              </a:lnSpc>
              <a:spcAft>
                <a:spcPts val="600"/>
              </a:spcAft>
            </a:pPr>
            <a:r>
              <a:rPr lang="en-GB" spc="20" dirty="0">
                <a:solidFill>
                  <a:schemeClr val="tx1">
                    <a:lumMod val="85000"/>
                    <a:lumOff val="15000"/>
                  </a:schemeClr>
                </a:solidFill>
                <a:latin typeface="Open Sans" pitchFamily="34" charset="0"/>
                <a:ea typeface="Open Sans" pitchFamily="34" charset="0"/>
                <a:cs typeface="Open Sans" pitchFamily="34" charset="0"/>
              </a:rPr>
              <a:t>When you’re creating a story or piece of descriptive writing, it’s important to think carefully about the environment you’re setting it in, so that your reader can be transported to the place you’ve created.</a:t>
            </a:r>
          </a:p>
          <a:p>
            <a:pPr algn="l" fontAlgn="auto">
              <a:lnSpc>
                <a:spcPts val="2300"/>
              </a:lnSpc>
              <a:spcAft>
                <a:spcPts val="600"/>
              </a:spcAft>
            </a:pPr>
            <a:r>
              <a:rPr lang="en-GB" spc="20" dirty="0">
                <a:solidFill>
                  <a:schemeClr val="tx1">
                    <a:lumMod val="85000"/>
                    <a:lumOff val="15000"/>
                  </a:schemeClr>
                </a:solidFill>
                <a:latin typeface="Open Sans" pitchFamily="34" charset="0"/>
                <a:ea typeface="Open Sans" pitchFamily="34" charset="0"/>
                <a:cs typeface="Open Sans" pitchFamily="34" charset="0"/>
              </a:rPr>
              <a:t>This lesson, we’ll look at how to clearly, effectively and imaginatively create a sense of place through description.</a:t>
            </a:r>
          </a:p>
        </p:txBody>
      </p:sp>
      <p:pic>
        <p:nvPicPr>
          <p:cNvPr id="4" name="Picture 3" descr="A chair and a table in a room&#10;&#10;Description automatically generated with low confidence">
            <a:extLst>
              <a:ext uri="{FF2B5EF4-FFF2-40B4-BE49-F238E27FC236}">
                <a16:creationId xmlns:a16="http://schemas.microsoft.com/office/drawing/2014/main" id="{C46B058C-AF79-86A1-CBA1-64E27069258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740" t="7063" r="5891" b="5041"/>
          <a:stretch/>
        </p:blipFill>
        <p:spPr>
          <a:xfrm>
            <a:off x="3838303" y="3116455"/>
            <a:ext cx="4873896" cy="3300218"/>
          </a:xfrm>
          <a:prstGeom prst="roundRect">
            <a:avLst>
              <a:gd name="adj" fmla="val 2259"/>
            </a:avLst>
          </a:prstGeom>
        </p:spPr>
      </p:pic>
      <p:sp>
        <p:nvSpPr>
          <p:cNvPr id="2" name="TextBox 1">
            <a:extLst>
              <a:ext uri="{FF2B5EF4-FFF2-40B4-BE49-F238E27FC236}">
                <a16:creationId xmlns:a16="http://schemas.microsoft.com/office/drawing/2014/main" id="{5FF46BB0-8B6E-5148-C764-AF67E0E68580}"/>
              </a:ext>
            </a:extLst>
          </p:cNvPr>
          <p:cNvSpPr txBox="1"/>
          <p:nvPr/>
        </p:nvSpPr>
        <p:spPr>
          <a:xfrm>
            <a:off x="625449" y="4573932"/>
            <a:ext cx="3075193" cy="1854097"/>
          </a:xfrm>
          <a:prstGeom prst="rect">
            <a:avLst/>
          </a:prstGeom>
        </p:spPr>
        <p:txBody>
          <a:bodyPr wrap="square" lIns="0" rIns="0" rtlCol="0">
            <a:spAutoFit/>
          </a:bodyPr>
          <a:lstStyle/>
          <a:p>
            <a:pPr lvl="0" fontAlgn="auto">
              <a:lnSpc>
                <a:spcPts val="2300"/>
              </a:lnSpc>
              <a:spcAft>
                <a:spcPts val="600"/>
              </a:spcAft>
            </a:pPr>
            <a:r>
              <a:rPr lang="en-GB" spc="20" dirty="0">
                <a:solidFill>
                  <a:schemeClr val="tx1">
                    <a:lumMod val="85000"/>
                    <a:lumOff val="15000"/>
                  </a:schemeClr>
                </a:solidFill>
                <a:latin typeface="Open Sans" pitchFamily="34" charset="0"/>
                <a:ea typeface="Open Sans" pitchFamily="34" charset="0"/>
                <a:cs typeface="Open Sans" pitchFamily="34" charset="0"/>
              </a:rPr>
              <a:t>What can you SEE?</a:t>
            </a:r>
          </a:p>
          <a:p>
            <a:pPr lvl="0" fontAlgn="auto">
              <a:lnSpc>
                <a:spcPts val="2300"/>
              </a:lnSpc>
              <a:spcAft>
                <a:spcPts val="600"/>
              </a:spcAft>
            </a:pPr>
            <a:r>
              <a:rPr lang="en-GB" spc="20" dirty="0">
                <a:solidFill>
                  <a:schemeClr val="tx1">
                    <a:lumMod val="85000"/>
                    <a:lumOff val="15000"/>
                  </a:schemeClr>
                </a:solidFill>
                <a:latin typeface="Open Sans" pitchFamily="34" charset="0"/>
                <a:ea typeface="Open Sans" pitchFamily="34" charset="0"/>
                <a:cs typeface="Open Sans" pitchFamily="34" charset="0"/>
              </a:rPr>
              <a:t>What can you HEAR?</a:t>
            </a:r>
          </a:p>
          <a:p>
            <a:pPr lvl="0" fontAlgn="auto">
              <a:lnSpc>
                <a:spcPts val="2300"/>
              </a:lnSpc>
              <a:spcAft>
                <a:spcPts val="600"/>
              </a:spcAft>
            </a:pPr>
            <a:r>
              <a:rPr lang="en-GB" spc="20" dirty="0">
                <a:solidFill>
                  <a:schemeClr val="tx1">
                    <a:lumMod val="85000"/>
                    <a:lumOff val="15000"/>
                  </a:schemeClr>
                </a:solidFill>
                <a:latin typeface="Open Sans" pitchFamily="34" charset="0"/>
                <a:ea typeface="Open Sans" pitchFamily="34" charset="0"/>
                <a:cs typeface="Open Sans" pitchFamily="34" charset="0"/>
              </a:rPr>
              <a:t>What can you SMELL?</a:t>
            </a:r>
          </a:p>
          <a:p>
            <a:pPr lvl="0" fontAlgn="auto">
              <a:lnSpc>
                <a:spcPts val="2300"/>
              </a:lnSpc>
              <a:spcAft>
                <a:spcPts val="600"/>
              </a:spcAft>
            </a:pPr>
            <a:r>
              <a:rPr lang="en-GB" spc="20" dirty="0">
                <a:solidFill>
                  <a:schemeClr val="tx1">
                    <a:lumMod val="85000"/>
                    <a:lumOff val="15000"/>
                  </a:schemeClr>
                </a:solidFill>
                <a:latin typeface="Open Sans" pitchFamily="34" charset="0"/>
                <a:ea typeface="Open Sans" pitchFamily="34" charset="0"/>
                <a:cs typeface="Open Sans" pitchFamily="34" charset="0"/>
              </a:rPr>
              <a:t>What can you TASTE?</a:t>
            </a:r>
          </a:p>
          <a:p>
            <a:pPr lvl="0" fontAlgn="auto">
              <a:lnSpc>
                <a:spcPts val="2300"/>
              </a:lnSpc>
              <a:spcAft>
                <a:spcPts val="600"/>
              </a:spcAft>
            </a:pPr>
            <a:r>
              <a:rPr lang="en-GB" spc="20" dirty="0">
                <a:solidFill>
                  <a:schemeClr val="tx1">
                    <a:lumMod val="85000"/>
                    <a:lumOff val="15000"/>
                  </a:schemeClr>
                </a:solidFill>
                <a:latin typeface="Open Sans" pitchFamily="34" charset="0"/>
                <a:ea typeface="Open Sans" pitchFamily="34" charset="0"/>
                <a:cs typeface="Open Sans" pitchFamily="34" charset="0"/>
              </a:rPr>
              <a:t>What can you FEEL?</a:t>
            </a:r>
          </a:p>
        </p:txBody>
      </p:sp>
      <p:cxnSp>
        <p:nvCxnSpPr>
          <p:cNvPr id="6" name="Straight Connector 5">
            <a:extLst>
              <a:ext uri="{FF2B5EF4-FFF2-40B4-BE49-F238E27FC236}">
                <a16:creationId xmlns:a16="http://schemas.microsoft.com/office/drawing/2014/main" id="{5E5FD839-BD94-F98F-D700-319184795517}"/>
              </a:ext>
            </a:extLst>
          </p:cNvPr>
          <p:cNvCxnSpPr>
            <a:cxnSpLocks/>
          </p:cNvCxnSpPr>
          <p:nvPr/>
        </p:nvCxnSpPr>
        <p:spPr>
          <a:xfrm>
            <a:off x="463403" y="4648020"/>
            <a:ext cx="0" cy="1686177"/>
          </a:xfrm>
          <a:prstGeom prst="line">
            <a:avLst/>
          </a:prstGeom>
          <a:ln w="57150">
            <a:solidFill>
              <a:srgbClr val="3E5538"/>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8495C6D-86F6-1A43-AFF2-3569231AC913}"/>
              </a:ext>
            </a:extLst>
          </p:cNvPr>
          <p:cNvSpPr txBox="1"/>
          <p:nvPr/>
        </p:nvSpPr>
        <p:spPr>
          <a:xfrm>
            <a:off x="431801" y="2967530"/>
            <a:ext cx="3244458" cy="1552926"/>
          </a:xfrm>
          <a:prstGeom prst="rect">
            <a:avLst/>
          </a:prstGeom>
        </p:spPr>
        <p:txBody>
          <a:bodyPr wrap="square" lIns="0" rIns="0" rtlCol="0">
            <a:spAutoFit/>
          </a:bodyPr>
          <a:lstStyle/>
          <a:p>
            <a:pPr algn="l" fontAlgn="auto">
              <a:lnSpc>
                <a:spcPts val="2300"/>
              </a:lnSpc>
              <a:spcAft>
                <a:spcPts val="600"/>
              </a:spcAft>
            </a:pPr>
            <a:r>
              <a:rPr lang="en-GB" spc="20" dirty="0">
                <a:solidFill>
                  <a:schemeClr val="tx1">
                    <a:lumMod val="85000"/>
                    <a:lumOff val="15000"/>
                  </a:schemeClr>
                </a:solidFill>
                <a:latin typeface="Open Sans" pitchFamily="34" charset="0"/>
                <a:ea typeface="Open Sans" pitchFamily="34" charset="0"/>
                <a:cs typeface="Open Sans" pitchFamily="34" charset="0"/>
              </a:rPr>
              <a:t>A great way to start is to think of the five senses and use them to build your description. Let’s return to the room from the starter.</a:t>
            </a:r>
          </a:p>
        </p:txBody>
      </p:sp>
    </p:spTree>
    <p:extLst>
      <p:ext uri="{BB962C8B-B14F-4D97-AF65-F5344CB8AC3E}">
        <p14:creationId xmlns:p14="http://schemas.microsoft.com/office/powerpoint/2010/main" val="537538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B7C63-F45B-EAE9-E1DA-65C8A4E0C4BD}"/>
              </a:ext>
            </a:extLst>
          </p:cNvPr>
          <p:cNvSpPr/>
          <p:nvPr/>
        </p:nvSpPr>
        <p:spPr>
          <a:xfrm>
            <a:off x="-50800" y="2932321"/>
            <a:ext cx="9245600" cy="2884056"/>
          </a:xfrm>
          <a:prstGeom prst="rect">
            <a:avLst/>
          </a:prstGeom>
          <a:solidFill>
            <a:srgbClr val="3E5538">
              <a:alpha val="89804"/>
            </a:srgbClr>
          </a:solidFill>
          <a:ln w="28575">
            <a:solidFill>
              <a:srgbClr val="3E55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70" name="Title 1"/>
          <p:cNvSpPr>
            <a:spLocks noGrp="1"/>
          </p:cNvSpPr>
          <p:nvPr>
            <p:ph type="ctrTitle" idx="4294967295"/>
          </p:nvPr>
        </p:nvSpPr>
        <p:spPr bwMode="auto">
          <a:xfrm>
            <a:off x="0" y="604043"/>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3600" b="1" dirty="0">
                <a:solidFill>
                  <a:srgbClr val="3E5538"/>
                </a:solidFill>
                <a:latin typeface="Open Sans" panose="020B0606030504020204" pitchFamily="34" charset="0"/>
                <a:ea typeface="Open Sans" panose="020B0606030504020204" pitchFamily="34" charset="0"/>
                <a:cs typeface="Open Sans" panose="020B0606030504020204" pitchFamily="34" charset="0"/>
              </a:rPr>
              <a:t>Zooming In</a:t>
            </a:r>
          </a:p>
        </p:txBody>
      </p:sp>
      <p:sp>
        <p:nvSpPr>
          <p:cNvPr id="3" name="TextBox 2">
            <a:extLst>
              <a:ext uri="{FF2B5EF4-FFF2-40B4-BE49-F238E27FC236}">
                <a16:creationId xmlns:a16="http://schemas.microsoft.com/office/drawing/2014/main" id="{0FD2B6F1-E221-0C03-1D19-B41A295BDD91}"/>
              </a:ext>
            </a:extLst>
          </p:cNvPr>
          <p:cNvSpPr txBox="1"/>
          <p:nvPr/>
        </p:nvSpPr>
        <p:spPr>
          <a:xfrm>
            <a:off x="632178" y="1278827"/>
            <a:ext cx="7879644" cy="1562351"/>
          </a:xfrm>
          <a:prstGeom prst="rect">
            <a:avLst/>
          </a:prstGeom>
        </p:spPr>
        <p:txBody>
          <a:bodyPr wrap="square" lIns="0" rIns="0" rtlCol="0">
            <a:spAutoFit/>
          </a:bodyPr>
          <a:lstStyle/>
          <a:p>
            <a:pPr algn="l" fontAlgn="auto">
              <a:lnSpc>
                <a:spcPts val="2200"/>
              </a:lnSpc>
              <a:spcAft>
                <a:spcPts val="600"/>
              </a:spcAft>
            </a:pPr>
            <a:r>
              <a:rPr lang="en-GB" sz="1600" spc="20" dirty="0">
                <a:solidFill>
                  <a:schemeClr val="tx1">
                    <a:lumMod val="85000"/>
                    <a:lumOff val="15000"/>
                  </a:schemeClr>
                </a:solidFill>
                <a:latin typeface="Open Sans" pitchFamily="34" charset="0"/>
                <a:ea typeface="Open Sans" pitchFamily="34" charset="0"/>
                <a:cs typeface="Open Sans" pitchFamily="34" charset="0"/>
              </a:rPr>
              <a:t>Although sensory description is a great place to start, it can make your writing a little formulaic. One way to avoid this is to move from </a:t>
            </a:r>
            <a:r>
              <a:rPr lang="en-GB" sz="1600" b="1" spc="20" dirty="0">
                <a:solidFill>
                  <a:srgbClr val="3E5538"/>
                </a:solidFill>
                <a:latin typeface="Open Sans" pitchFamily="34" charset="0"/>
                <a:ea typeface="Open Sans" pitchFamily="34" charset="0"/>
                <a:cs typeface="Open Sans" pitchFamily="34" charset="0"/>
              </a:rPr>
              <a:t>general</a:t>
            </a:r>
            <a:r>
              <a:rPr lang="en-GB" sz="1600" spc="20" dirty="0">
                <a:solidFill>
                  <a:schemeClr val="tx1">
                    <a:lumMod val="85000"/>
                    <a:lumOff val="15000"/>
                  </a:schemeClr>
                </a:solidFill>
                <a:latin typeface="Open Sans" pitchFamily="34" charset="0"/>
                <a:ea typeface="Open Sans" pitchFamily="34" charset="0"/>
                <a:cs typeface="Open Sans" pitchFamily="34" charset="0"/>
              </a:rPr>
              <a:t> description (e.g. of the room) to </a:t>
            </a:r>
            <a:r>
              <a:rPr lang="en-GB" sz="1600" b="1" spc="20" dirty="0">
                <a:solidFill>
                  <a:srgbClr val="3E5538"/>
                </a:solidFill>
                <a:latin typeface="Open Sans" pitchFamily="34" charset="0"/>
                <a:ea typeface="Open Sans" pitchFamily="34" charset="0"/>
                <a:cs typeface="Open Sans" pitchFamily="34" charset="0"/>
              </a:rPr>
              <a:t>particular</a:t>
            </a:r>
            <a:r>
              <a:rPr lang="en-GB" sz="1600" spc="20" dirty="0">
                <a:solidFill>
                  <a:schemeClr val="tx1">
                    <a:lumMod val="85000"/>
                    <a:lumOff val="15000"/>
                  </a:schemeClr>
                </a:solidFill>
                <a:latin typeface="Open Sans" pitchFamily="34" charset="0"/>
                <a:ea typeface="Open Sans" pitchFamily="34" charset="0"/>
                <a:cs typeface="Open Sans" pitchFamily="34" charset="0"/>
              </a:rPr>
              <a:t> description (e.g. of an object). Imagine you are a camera, zooming in on a particular piece of detail.</a:t>
            </a:r>
          </a:p>
          <a:p>
            <a:pPr algn="l" fontAlgn="auto">
              <a:lnSpc>
                <a:spcPts val="2200"/>
              </a:lnSpc>
              <a:spcAft>
                <a:spcPts val="600"/>
              </a:spcAft>
            </a:pPr>
            <a:r>
              <a:rPr lang="en-GB" sz="1600" spc="20" dirty="0">
                <a:solidFill>
                  <a:schemeClr val="tx1">
                    <a:lumMod val="85000"/>
                    <a:lumOff val="15000"/>
                  </a:schemeClr>
                </a:solidFill>
                <a:latin typeface="Open Sans" pitchFamily="34" charset="0"/>
                <a:ea typeface="Open Sans" pitchFamily="34" charset="0"/>
                <a:cs typeface="Open Sans" pitchFamily="34" charset="0"/>
              </a:rPr>
              <a:t>Can you identify where this description moves from the general to the particular?</a:t>
            </a:r>
          </a:p>
        </p:txBody>
      </p:sp>
      <p:sp>
        <p:nvSpPr>
          <p:cNvPr id="6" name="TextBox 5">
            <a:extLst>
              <a:ext uri="{FF2B5EF4-FFF2-40B4-BE49-F238E27FC236}">
                <a16:creationId xmlns:a16="http://schemas.microsoft.com/office/drawing/2014/main" id="{704B5492-1582-0889-BF15-23DC01385338}"/>
              </a:ext>
            </a:extLst>
          </p:cNvPr>
          <p:cNvSpPr txBox="1"/>
          <p:nvPr/>
        </p:nvSpPr>
        <p:spPr>
          <a:xfrm>
            <a:off x="350738" y="3084787"/>
            <a:ext cx="704919" cy="609975"/>
          </a:xfrm>
          <a:prstGeom prst="rect">
            <a:avLst/>
          </a:prstGeom>
        </p:spPr>
        <p:txBody>
          <a:bodyPr wrap="square" lIns="0" rIns="0" rtlCol="0">
            <a:spAutoFit/>
          </a:bodyPr>
          <a:lstStyle/>
          <a:p>
            <a:pPr algn="r" fontAlgn="auto">
              <a:lnSpc>
                <a:spcPts val="2100"/>
              </a:lnSpc>
              <a:spcAft>
                <a:spcPts val="600"/>
              </a:spcAft>
            </a:pPr>
            <a:r>
              <a:rPr lang="en-GB" sz="1400" spc="20" dirty="0">
                <a:solidFill>
                  <a:schemeClr val="tx2">
                    <a:lumMod val="40000"/>
                    <a:lumOff val="60000"/>
                  </a:schemeClr>
                </a:solidFill>
                <a:latin typeface="Open Sans" pitchFamily="34" charset="0"/>
                <a:ea typeface="Open Sans" pitchFamily="34" charset="0"/>
                <a:cs typeface="Open Sans" pitchFamily="34" charset="0"/>
              </a:rPr>
              <a:t>General </a:t>
            </a:r>
            <a:br>
              <a:rPr lang="en-GB" sz="1400" spc="20" dirty="0">
                <a:solidFill>
                  <a:schemeClr val="tx2">
                    <a:lumMod val="40000"/>
                    <a:lumOff val="60000"/>
                  </a:schemeClr>
                </a:solidFill>
                <a:latin typeface="Open Sans" pitchFamily="34" charset="0"/>
                <a:ea typeface="Open Sans" pitchFamily="34" charset="0"/>
                <a:cs typeface="Open Sans" pitchFamily="34" charset="0"/>
              </a:rPr>
            </a:br>
            <a:r>
              <a:rPr lang="en-GB" sz="1400" spc="20" dirty="0">
                <a:solidFill>
                  <a:schemeClr val="tx2">
                    <a:lumMod val="40000"/>
                    <a:lumOff val="60000"/>
                  </a:schemeClr>
                </a:solidFill>
                <a:latin typeface="Open Sans" pitchFamily="34" charset="0"/>
                <a:ea typeface="Open Sans" pitchFamily="34" charset="0"/>
                <a:cs typeface="Open Sans" pitchFamily="34" charset="0"/>
              </a:rPr>
              <a:t>detail</a:t>
            </a:r>
          </a:p>
        </p:txBody>
      </p:sp>
      <p:sp>
        <p:nvSpPr>
          <p:cNvPr id="4" name="TextBox 3">
            <a:extLst>
              <a:ext uri="{FF2B5EF4-FFF2-40B4-BE49-F238E27FC236}">
                <a16:creationId xmlns:a16="http://schemas.microsoft.com/office/drawing/2014/main" id="{238D8166-E710-4D37-4ADF-C55A13EAA714}"/>
              </a:ext>
            </a:extLst>
          </p:cNvPr>
          <p:cNvSpPr txBox="1"/>
          <p:nvPr/>
        </p:nvSpPr>
        <p:spPr>
          <a:xfrm>
            <a:off x="1219199" y="3101116"/>
            <a:ext cx="3761698" cy="2546466"/>
          </a:xfrm>
          <a:prstGeom prst="rect">
            <a:avLst/>
          </a:prstGeom>
        </p:spPr>
        <p:txBody>
          <a:bodyPr wrap="square" lIns="0" rIns="0" rtlCol="0">
            <a:spAutoFit/>
          </a:bodyPr>
          <a:lstStyle/>
          <a:p>
            <a:pPr algn="l" fontAlgn="auto">
              <a:lnSpc>
                <a:spcPts val="2100"/>
              </a:lnSpc>
              <a:spcAft>
                <a:spcPts val="0"/>
              </a:spcAft>
            </a:pPr>
            <a:r>
              <a:rPr lang="en-GB" sz="1500" spc="20" dirty="0">
                <a:solidFill>
                  <a:schemeClr val="bg1">
                    <a:lumMod val="95000"/>
                  </a:schemeClr>
                </a:solidFill>
                <a:latin typeface="Open Sans" pitchFamily="34" charset="0"/>
                <a:ea typeface="Open Sans" pitchFamily="34" charset="0"/>
                <a:cs typeface="Open Sans" pitchFamily="34" charset="0"/>
              </a:rPr>
              <a:t>The walls were scuffed and crumbling, and the room smelled of damp. The floor had lost its carpet long ago, and dry leaves skittered over the concrete. To the left of the window sat a ruined armchair. </a:t>
            </a:r>
          </a:p>
          <a:p>
            <a:pPr algn="l" fontAlgn="auto">
              <a:lnSpc>
                <a:spcPts val="2200"/>
              </a:lnSpc>
              <a:spcAft>
                <a:spcPts val="600"/>
              </a:spcAft>
              <a:tabLst>
                <a:tab pos="1104900" algn="l"/>
              </a:tabLst>
            </a:pPr>
            <a:r>
              <a:rPr lang="en-GB" sz="1500" spc="20" dirty="0">
                <a:solidFill>
                  <a:schemeClr val="bg1">
                    <a:lumMod val="95000"/>
                  </a:schemeClr>
                </a:solidFill>
                <a:latin typeface="Open Sans" pitchFamily="34" charset="0"/>
                <a:ea typeface="Open Sans" pitchFamily="34" charset="0"/>
                <a:cs typeface="Open Sans" pitchFamily="34" charset="0"/>
              </a:rPr>
              <a:t>Stuffing gaped out of holes, and insects wove in and out of the filthy grey fabric. A terrible smell rose from it, like something had died there.</a:t>
            </a:r>
          </a:p>
        </p:txBody>
      </p:sp>
      <p:pic>
        <p:nvPicPr>
          <p:cNvPr id="5" name="Picture 4" descr="A chair and a table in a room&#10;&#10;Description automatically generated with low confidence">
            <a:extLst>
              <a:ext uri="{FF2B5EF4-FFF2-40B4-BE49-F238E27FC236}">
                <a16:creationId xmlns:a16="http://schemas.microsoft.com/office/drawing/2014/main" id="{8C065171-B285-0680-553E-3E920CCCD7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813" t="-63" r="14047" b="88"/>
          <a:stretch/>
        </p:blipFill>
        <p:spPr>
          <a:xfrm>
            <a:off x="5260622" y="3101116"/>
            <a:ext cx="2761714" cy="2546466"/>
          </a:xfrm>
          <a:prstGeom prst="roundRect">
            <a:avLst>
              <a:gd name="adj" fmla="val 1825"/>
            </a:avLst>
          </a:prstGeom>
          <a:ln w="28575">
            <a:noFill/>
          </a:ln>
        </p:spPr>
      </p:pic>
      <p:sp>
        <p:nvSpPr>
          <p:cNvPr id="10" name="TextBox 9">
            <a:extLst>
              <a:ext uri="{FF2B5EF4-FFF2-40B4-BE49-F238E27FC236}">
                <a16:creationId xmlns:a16="http://schemas.microsoft.com/office/drawing/2014/main" id="{F1075C68-8783-6BB4-2CA7-0350C1AC432F}"/>
              </a:ext>
            </a:extLst>
          </p:cNvPr>
          <p:cNvSpPr txBox="1"/>
          <p:nvPr/>
        </p:nvSpPr>
        <p:spPr>
          <a:xfrm>
            <a:off x="164994" y="4440550"/>
            <a:ext cx="891036" cy="609975"/>
          </a:xfrm>
          <a:prstGeom prst="rect">
            <a:avLst/>
          </a:prstGeom>
        </p:spPr>
        <p:txBody>
          <a:bodyPr wrap="square" lIns="0" rIns="0" rtlCol="0">
            <a:spAutoFit/>
          </a:bodyPr>
          <a:lstStyle/>
          <a:p>
            <a:pPr algn="r" fontAlgn="auto">
              <a:lnSpc>
                <a:spcPts val="2100"/>
              </a:lnSpc>
              <a:spcAft>
                <a:spcPts val="600"/>
              </a:spcAft>
            </a:pPr>
            <a:r>
              <a:rPr lang="en-GB" sz="1400" spc="20" dirty="0">
                <a:solidFill>
                  <a:srgbClr val="FFC000"/>
                </a:solidFill>
                <a:latin typeface="Open Sans" pitchFamily="34" charset="0"/>
                <a:ea typeface="Open Sans" pitchFamily="34" charset="0"/>
                <a:cs typeface="Open Sans" pitchFamily="34" charset="0"/>
              </a:rPr>
              <a:t>Particular </a:t>
            </a:r>
            <a:br>
              <a:rPr lang="en-GB" sz="1400" spc="20" dirty="0">
                <a:solidFill>
                  <a:srgbClr val="FFC000"/>
                </a:solidFill>
                <a:latin typeface="Open Sans" pitchFamily="34" charset="0"/>
                <a:ea typeface="Open Sans" pitchFamily="34" charset="0"/>
                <a:cs typeface="Open Sans" pitchFamily="34" charset="0"/>
              </a:rPr>
            </a:br>
            <a:r>
              <a:rPr lang="en-GB" sz="1400" spc="20" dirty="0">
                <a:solidFill>
                  <a:srgbClr val="FFC000"/>
                </a:solidFill>
                <a:latin typeface="Open Sans" pitchFamily="34" charset="0"/>
                <a:ea typeface="Open Sans" pitchFamily="34" charset="0"/>
                <a:cs typeface="Open Sans" pitchFamily="34" charset="0"/>
              </a:rPr>
              <a:t>detail</a:t>
            </a:r>
          </a:p>
        </p:txBody>
      </p:sp>
      <p:sp>
        <p:nvSpPr>
          <p:cNvPr id="2" name="TextBox 1">
            <a:extLst>
              <a:ext uri="{FF2B5EF4-FFF2-40B4-BE49-F238E27FC236}">
                <a16:creationId xmlns:a16="http://schemas.microsoft.com/office/drawing/2014/main" id="{AE5A4E10-C2DC-5079-B2A2-3F21CBB75EDA}"/>
              </a:ext>
            </a:extLst>
          </p:cNvPr>
          <p:cNvSpPr txBox="1"/>
          <p:nvPr/>
        </p:nvSpPr>
        <p:spPr>
          <a:xfrm>
            <a:off x="632178" y="5907520"/>
            <a:ext cx="7879644" cy="639021"/>
          </a:xfrm>
          <a:prstGeom prst="rect">
            <a:avLst/>
          </a:prstGeom>
        </p:spPr>
        <p:txBody>
          <a:bodyPr wrap="square" lIns="0" rIns="0" rtlCol="0">
            <a:spAutoFit/>
          </a:bodyPr>
          <a:lstStyle/>
          <a:p>
            <a:pPr algn="ctr" fontAlgn="auto">
              <a:lnSpc>
                <a:spcPts val="2200"/>
              </a:lnSpc>
              <a:spcAft>
                <a:spcPts val="600"/>
              </a:spcAft>
            </a:pPr>
            <a:r>
              <a:rPr lang="en-GB" sz="1600" spc="20" dirty="0">
                <a:solidFill>
                  <a:schemeClr val="tx1">
                    <a:lumMod val="85000"/>
                    <a:lumOff val="15000"/>
                  </a:schemeClr>
                </a:solidFill>
                <a:latin typeface="Open Sans" pitchFamily="34" charset="0"/>
                <a:ea typeface="Open Sans" pitchFamily="34" charset="0"/>
                <a:cs typeface="Open Sans" pitchFamily="34" charset="0"/>
              </a:rPr>
              <a:t>Now you try! Write a paragraph of sensory description of the scene, starting with general impressions then moving onto particular detail.</a:t>
            </a:r>
          </a:p>
        </p:txBody>
      </p:sp>
    </p:spTree>
    <p:extLst>
      <p:ext uri="{BB962C8B-B14F-4D97-AF65-F5344CB8AC3E}">
        <p14:creationId xmlns:p14="http://schemas.microsoft.com/office/powerpoint/2010/main" val="919982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3" presetClass="emph" presetSubtype="2" fill="hold" nodeType="withEffect">
                                  <p:stCondLst>
                                    <p:cond delay="0"/>
                                  </p:stCondLst>
                                  <p:childTnLst>
                                    <p:animClr clrSpc="rgb" dir="cw">
                                      <p:cBhvr override="childStyle">
                                        <p:cTn id="9" dur="1500" fill="hold"/>
                                        <p:tgtEl>
                                          <p:spTgt spid="4">
                                            <p:txEl>
                                              <p:pRg st="0" end="0"/>
                                            </p:txEl>
                                          </p:spTgt>
                                        </p:tgtEl>
                                        <p:attrNameLst>
                                          <p:attrName>style.color</p:attrName>
                                        </p:attrNameLst>
                                      </p:cBhvr>
                                      <p:to>
                                        <a:srgbClr val="8EB4E3"/>
                                      </p:to>
                                    </p:animClr>
                                  </p:childTnLst>
                                </p:cTn>
                              </p:par>
                            </p:childTnLst>
                          </p:cTn>
                        </p:par>
                        <p:par>
                          <p:cTn id="10" fill="hold">
                            <p:stCondLst>
                              <p:cond delay="1500"/>
                            </p:stCondLst>
                            <p:childTnLst>
                              <p:par>
                                <p:cTn id="11" presetID="9"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3" presetClass="emph" presetSubtype="2" fill="hold" nodeType="withEffect">
                                  <p:stCondLst>
                                    <p:cond delay="0"/>
                                  </p:stCondLst>
                                  <p:childTnLst>
                                    <p:animClr clrSpc="rgb" dir="cw">
                                      <p:cBhvr override="childStyle">
                                        <p:cTn id="15" dur="1500" fill="hold"/>
                                        <p:tgtEl>
                                          <p:spTgt spid="4">
                                            <p:txEl>
                                              <p:pRg st="1" end="1"/>
                                            </p:txEl>
                                          </p:spTgt>
                                        </p:tgtEl>
                                        <p:attrNameLst>
                                          <p:attrName>style.color</p:attrName>
                                        </p:attrNameLst>
                                      </p:cBhvr>
                                      <p:to>
                                        <a:srgbClr val="FFC000"/>
                                      </p:to>
                                    </p:animClr>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0" y="677195"/>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3600" b="1" dirty="0">
                <a:solidFill>
                  <a:srgbClr val="3E5538"/>
                </a:solidFill>
                <a:latin typeface="Open Sans" panose="020B0606030504020204" pitchFamily="34" charset="0"/>
                <a:ea typeface="Open Sans" panose="020B0606030504020204" pitchFamily="34" charset="0"/>
                <a:cs typeface="Open Sans" panose="020B0606030504020204" pitchFamily="34" charset="0"/>
              </a:rPr>
              <a:t>Paint a Picture with Words</a:t>
            </a:r>
          </a:p>
        </p:txBody>
      </p:sp>
      <p:sp>
        <p:nvSpPr>
          <p:cNvPr id="2" name="TextBox 1">
            <a:extLst>
              <a:ext uri="{FF2B5EF4-FFF2-40B4-BE49-F238E27FC236}">
                <a16:creationId xmlns:a16="http://schemas.microsoft.com/office/drawing/2014/main" id="{7D2FBC84-4ABC-974D-E844-CDF7B48B139E}"/>
              </a:ext>
            </a:extLst>
          </p:cNvPr>
          <p:cNvSpPr txBox="1"/>
          <p:nvPr/>
        </p:nvSpPr>
        <p:spPr>
          <a:xfrm>
            <a:off x="431800" y="1390140"/>
            <a:ext cx="8280400" cy="921150"/>
          </a:xfrm>
          <a:prstGeom prst="rect">
            <a:avLst/>
          </a:prstGeom>
        </p:spPr>
        <p:txBody>
          <a:bodyPr wrap="square" lIns="0" rIns="0" rtlCol="0">
            <a:spAutoFit/>
          </a:bodyPr>
          <a:lstStyle/>
          <a:p>
            <a:pPr algn="ctr" fontAlgn="auto">
              <a:lnSpc>
                <a:spcPts val="2200"/>
              </a:lnSpc>
              <a:spcAft>
                <a:spcPts val="600"/>
              </a:spcAft>
            </a:pPr>
            <a:r>
              <a:rPr lang="en-GB" sz="1600" spc="20" dirty="0">
                <a:solidFill>
                  <a:schemeClr val="tx1">
                    <a:lumMod val="85000"/>
                    <a:lumOff val="15000"/>
                  </a:schemeClr>
                </a:solidFill>
                <a:latin typeface="Open Sans" pitchFamily="34" charset="0"/>
                <a:ea typeface="Open Sans" pitchFamily="34" charset="0"/>
                <a:cs typeface="Open Sans" pitchFamily="34" charset="0"/>
              </a:rPr>
              <a:t>You’ve built up some great descriptive detail, but can you refine it any further? One way to add colour to our writing is to use some literary techniques. Take a look at these examples:</a:t>
            </a:r>
          </a:p>
        </p:txBody>
      </p:sp>
      <p:sp>
        <p:nvSpPr>
          <p:cNvPr id="3" name="TextBox 2">
            <a:extLst>
              <a:ext uri="{FF2B5EF4-FFF2-40B4-BE49-F238E27FC236}">
                <a16:creationId xmlns:a16="http://schemas.microsoft.com/office/drawing/2014/main" id="{D7C250CE-D19B-18D3-9A18-A6E4DF439232}"/>
              </a:ext>
            </a:extLst>
          </p:cNvPr>
          <p:cNvSpPr txBox="1"/>
          <p:nvPr/>
        </p:nvSpPr>
        <p:spPr>
          <a:xfrm>
            <a:off x="414528" y="2524825"/>
            <a:ext cx="3645408" cy="3367860"/>
          </a:xfrm>
          <a:prstGeom prst="roundRect">
            <a:avLst>
              <a:gd name="adj" fmla="val 3958"/>
            </a:avLst>
          </a:prstGeom>
          <a:solidFill>
            <a:srgbClr val="3E5538">
              <a:alpha val="9804"/>
            </a:srgbClr>
          </a:solidFill>
          <a:ln w="19050">
            <a:solidFill>
              <a:srgbClr val="3E5538"/>
            </a:solidFill>
          </a:ln>
        </p:spPr>
        <p:txBody>
          <a:bodyPr wrap="square" lIns="108000" tIns="108000" rIns="108000" bIns="108000" rtlCol="0" anchor="ctr" anchorCtr="1">
            <a:spAutoFit/>
          </a:bodyPr>
          <a:lstStyle/>
          <a:p>
            <a:pPr algn="l" fontAlgn="auto">
              <a:lnSpc>
                <a:spcPts val="2200"/>
              </a:lnSpc>
              <a:spcAft>
                <a:spcPts val="600"/>
              </a:spcAft>
            </a:pPr>
            <a:r>
              <a:rPr lang="en-GB" sz="1600" spc="20" dirty="0">
                <a:solidFill>
                  <a:schemeClr val="tx1">
                    <a:lumMod val="85000"/>
                    <a:lumOff val="15000"/>
                  </a:schemeClr>
                </a:solidFill>
                <a:latin typeface="Open Sans" pitchFamily="34" charset="0"/>
                <a:ea typeface="Open Sans" pitchFamily="34" charset="0"/>
                <a:cs typeface="Open Sans" pitchFamily="34" charset="0"/>
              </a:rPr>
              <a:t>The walls were scuffed and crumbling, and the room smelled of damp. The floor had lost its carpet long ago, and dry leaves skittered over the concrete. To the left of the window sat a ruined armchair. Stuffing gaped out of holes, and insects wove in and out of the filthy grey fabric. A terrible smell rose from it, like something had died there.</a:t>
            </a:r>
          </a:p>
        </p:txBody>
      </p:sp>
      <p:sp>
        <p:nvSpPr>
          <p:cNvPr id="4" name="TextBox 3">
            <a:extLst>
              <a:ext uri="{FF2B5EF4-FFF2-40B4-BE49-F238E27FC236}">
                <a16:creationId xmlns:a16="http://schemas.microsoft.com/office/drawing/2014/main" id="{6799B92A-8278-A949-BE4C-45C646093996}"/>
              </a:ext>
            </a:extLst>
          </p:cNvPr>
          <p:cNvSpPr txBox="1"/>
          <p:nvPr/>
        </p:nvSpPr>
        <p:spPr>
          <a:xfrm>
            <a:off x="4267200" y="2524402"/>
            <a:ext cx="4429258" cy="3367860"/>
          </a:xfrm>
          <a:prstGeom prst="roundRect">
            <a:avLst>
              <a:gd name="adj" fmla="val 3326"/>
            </a:avLst>
          </a:prstGeom>
          <a:solidFill>
            <a:srgbClr val="3E5538">
              <a:alpha val="9804"/>
            </a:srgbClr>
          </a:solidFill>
          <a:ln w="19050">
            <a:solidFill>
              <a:srgbClr val="3E5538"/>
            </a:solidFill>
          </a:ln>
        </p:spPr>
        <p:txBody>
          <a:bodyPr wrap="square" lIns="108000" tIns="108000" rIns="108000" bIns="108000" rtlCol="0" anchor="ctr" anchorCtr="1">
            <a:spAutoFit/>
          </a:bodyPr>
          <a:lstStyle/>
          <a:p>
            <a:pPr algn="l" fontAlgn="auto">
              <a:lnSpc>
                <a:spcPts val="2200"/>
              </a:lnSpc>
              <a:spcAft>
                <a:spcPts val="600"/>
              </a:spcAft>
            </a:pPr>
            <a:r>
              <a:rPr lang="en-GB" sz="1600" spc="20" dirty="0">
                <a:solidFill>
                  <a:schemeClr val="tx1">
                    <a:lumMod val="85000"/>
                    <a:lumOff val="15000"/>
                  </a:schemeClr>
                </a:solidFill>
                <a:latin typeface="Open Sans" pitchFamily="34" charset="0"/>
                <a:ea typeface="Open Sans" pitchFamily="34" charset="0"/>
                <a:cs typeface="Open Sans" pitchFamily="34" charset="0"/>
              </a:rPr>
              <a:t>The walls were scuffed and crumbling, and the room smelled of damp. The floor had lost its carpet long ago; dry leaves skittered over the concrete like spiders. To the left of the window sat the corpse of an armchair. Stuffing gaped out of holes like open wounds, while insects wove greedily in and out of the filthy grey fabric, as if feasting on long-dead flesh. A terrible smell of death rose from its giant, rotting bulk.</a:t>
            </a:r>
          </a:p>
        </p:txBody>
      </p:sp>
      <p:sp>
        <p:nvSpPr>
          <p:cNvPr id="5" name="TextBox 4">
            <a:extLst>
              <a:ext uri="{FF2B5EF4-FFF2-40B4-BE49-F238E27FC236}">
                <a16:creationId xmlns:a16="http://schemas.microsoft.com/office/drawing/2014/main" id="{7D8D558F-6034-7CF4-9157-D405DFF9A502}"/>
              </a:ext>
            </a:extLst>
          </p:cNvPr>
          <p:cNvSpPr txBox="1"/>
          <p:nvPr/>
        </p:nvSpPr>
        <p:spPr>
          <a:xfrm>
            <a:off x="2191004" y="6143690"/>
            <a:ext cx="4761992" cy="373115"/>
          </a:xfrm>
          <a:prstGeom prst="rect">
            <a:avLst/>
          </a:prstGeom>
        </p:spPr>
        <p:txBody>
          <a:bodyPr wrap="square" lIns="0" rIns="0" rtlCol="0">
            <a:spAutoFit/>
          </a:bodyPr>
          <a:lstStyle/>
          <a:p>
            <a:pPr algn="ctr" fontAlgn="auto">
              <a:lnSpc>
                <a:spcPts val="2300"/>
              </a:lnSpc>
              <a:spcAft>
                <a:spcPts val="600"/>
              </a:spcAft>
            </a:pPr>
            <a:r>
              <a:rPr lang="en-GB" sz="1800" spc="20" dirty="0">
                <a:solidFill>
                  <a:schemeClr val="tx1">
                    <a:lumMod val="85000"/>
                    <a:lumOff val="15000"/>
                  </a:schemeClr>
                </a:solidFill>
                <a:latin typeface="Open Sans" pitchFamily="34" charset="0"/>
                <a:ea typeface="Open Sans" pitchFamily="34" charset="0"/>
                <a:cs typeface="Open Sans" pitchFamily="34" charset="0"/>
              </a:rPr>
              <a:t>Which do you prefer? Can you explain why?</a:t>
            </a:r>
          </a:p>
        </p:txBody>
      </p:sp>
    </p:spTree>
    <p:extLst>
      <p:ext uri="{BB962C8B-B14F-4D97-AF65-F5344CB8AC3E}">
        <p14:creationId xmlns:p14="http://schemas.microsoft.com/office/powerpoint/2010/main" val="1991193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par>
                          <p:cTn id="11" fill="hold">
                            <p:stCondLst>
                              <p:cond delay="500"/>
                            </p:stCondLst>
                            <p:childTnLst>
                              <p:par>
                                <p:cTn id="12" presetID="9" presetClass="entr" presetSubtype="0" fill="hold" grpId="0" nodeType="after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9DBF8B7-4277-EB29-7164-D4D1D99AA6C8}"/>
              </a:ext>
            </a:extLst>
          </p:cNvPr>
          <p:cNvSpPr txBox="1"/>
          <p:nvPr/>
        </p:nvSpPr>
        <p:spPr>
          <a:xfrm>
            <a:off x="414528" y="2524825"/>
            <a:ext cx="3645408" cy="3367860"/>
          </a:xfrm>
          <a:prstGeom prst="roundRect">
            <a:avLst>
              <a:gd name="adj" fmla="val 3958"/>
            </a:avLst>
          </a:prstGeom>
          <a:solidFill>
            <a:srgbClr val="3E5538">
              <a:alpha val="9804"/>
            </a:srgbClr>
          </a:solidFill>
          <a:ln w="19050">
            <a:solidFill>
              <a:srgbClr val="3E5538"/>
            </a:solidFill>
          </a:ln>
        </p:spPr>
        <p:txBody>
          <a:bodyPr wrap="square" lIns="108000" tIns="108000" rIns="108000" bIns="108000" rtlCol="0" anchor="ctr" anchorCtr="1">
            <a:spAutoFit/>
          </a:bodyPr>
          <a:lstStyle/>
          <a:p>
            <a:pPr algn="l" fontAlgn="auto">
              <a:lnSpc>
                <a:spcPts val="2200"/>
              </a:lnSpc>
              <a:spcAft>
                <a:spcPts val="600"/>
              </a:spcAft>
            </a:pPr>
            <a:r>
              <a:rPr lang="en-GB" sz="1600" spc="20" dirty="0">
                <a:solidFill>
                  <a:schemeClr val="tx1">
                    <a:lumMod val="85000"/>
                    <a:lumOff val="15000"/>
                  </a:schemeClr>
                </a:solidFill>
                <a:latin typeface="Open Sans" pitchFamily="34" charset="0"/>
                <a:ea typeface="Open Sans" pitchFamily="34" charset="0"/>
                <a:cs typeface="Open Sans" pitchFamily="34" charset="0"/>
              </a:rPr>
              <a:t>The walls were scuffed and crumbling, and the room smelled of damp. The floor had lost its carpet long ago, and dry leaves skittered over the concrete. To the left of the window sat a ruined armchair. Stuffing gaped out of holes, and insects wove in and out of the filthy grey fabric. A terrible smell rose from it, like something had died there.</a:t>
            </a:r>
          </a:p>
        </p:txBody>
      </p:sp>
      <p:sp>
        <p:nvSpPr>
          <p:cNvPr id="7170" name="Title 1"/>
          <p:cNvSpPr>
            <a:spLocks noGrp="1"/>
          </p:cNvSpPr>
          <p:nvPr>
            <p:ph type="ctrTitle" idx="4294967295"/>
          </p:nvPr>
        </p:nvSpPr>
        <p:spPr bwMode="auto">
          <a:xfrm>
            <a:off x="0" y="677195"/>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3600" b="1" dirty="0">
                <a:solidFill>
                  <a:srgbClr val="3E5538"/>
                </a:solidFill>
                <a:latin typeface="Open Sans" panose="020B0606030504020204" pitchFamily="34" charset="0"/>
                <a:ea typeface="Open Sans" panose="020B0606030504020204" pitchFamily="34" charset="0"/>
                <a:cs typeface="Open Sans" panose="020B0606030504020204" pitchFamily="34" charset="0"/>
              </a:rPr>
              <a:t>Paint a Picture with Words</a:t>
            </a:r>
          </a:p>
        </p:txBody>
      </p:sp>
      <p:sp>
        <p:nvSpPr>
          <p:cNvPr id="2" name="TextBox 1">
            <a:extLst>
              <a:ext uri="{FF2B5EF4-FFF2-40B4-BE49-F238E27FC236}">
                <a16:creationId xmlns:a16="http://schemas.microsoft.com/office/drawing/2014/main" id="{7D2FBC84-4ABC-974D-E844-CDF7B48B139E}"/>
              </a:ext>
            </a:extLst>
          </p:cNvPr>
          <p:cNvSpPr txBox="1"/>
          <p:nvPr/>
        </p:nvSpPr>
        <p:spPr>
          <a:xfrm>
            <a:off x="431800" y="1390140"/>
            <a:ext cx="8280400" cy="921150"/>
          </a:xfrm>
          <a:prstGeom prst="rect">
            <a:avLst/>
          </a:prstGeom>
        </p:spPr>
        <p:txBody>
          <a:bodyPr wrap="square" lIns="0" rIns="0" rtlCol="0">
            <a:spAutoFit/>
          </a:bodyPr>
          <a:lstStyle/>
          <a:p>
            <a:pPr algn="ctr" fontAlgn="auto">
              <a:lnSpc>
                <a:spcPts val="2200"/>
              </a:lnSpc>
              <a:spcAft>
                <a:spcPts val="600"/>
              </a:spcAft>
            </a:pPr>
            <a:r>
              <a:rPr lang="en-GB" sz="1600" spc="20" dirty="0">
                <a:solidFill>
                  <a:schemeClr val="tx1">
                    <a:lumMod val="85000"/>
                    <a:lumOff val="15000"/>
                  </a:schemeClr>
                </a:solidFill>
                <a:latin typeface="Open Sans" pitchFamily="34" charset="0"/>
                <a:ea typeface="Open Sans" pitchFamily="34" charset="0"/>
                <a:cs typeface="Open Sans" pitchFamily="34" charset="0"/>
              </a:rPr>
              <a:t>You’ve built up some great descriptive detail, but can you refine it any further? One way to add colour to our writing is to use some literary techniques. Take a look at these examples:</a:t>
            </a:r>
          </a:p>
        </p:txBody>
      </p:sp>
      <p:sp>
        <p:nvSpPr>
          <p:cNvPr id="4" name="TextBox 3">
            <a:extLst>
              <a:ext uri="{FF2B5EF4-FFF2-40B4-BE49-F238E27FC236}">
                <a16:creationId xmlns:a16="http://schemas.microsoft.com/office/drawing/2014/main" id="{6799B92A-8278-A949-BE4C-45C646093996}"/>
              </a:ext>
            </a:extLst>
          </p:cNvPr>
          <p:cNvSpPr txBox="1"/>
          <p:nvPr/>
        </p:nvSpPr>
        <p:spPr>
          <a:xfrm>
            <a:off x="4267200" y="2525961"/>
            <a:ext cx="4429258" cy="3369600"/>
          </a:xfrm>
          <a:prstGeom prst="roundRect">
            <a:avLst>
              <a:gd name="adj" fmla="val 3994"/>
            </a:avLst>
          </a:prstGeom>
          <a:solidFill>
            <a:srgbClr val="3E5538">
              <a:alpha val="9804"/>
            </a:srgbClr>
          </a:solidFill>
          <a:ln w="19050">
            <a:solidFill>
              <a:srgbClr val="3E5538"/>
            </a:solidFill>
          </a:ln>
        </p:spPr>
        <p:txBody>
          <a:bodyPr wrap="square" lIns="108000" tIns="108000" rIns="108000" bIns="108000" rtlCol="0" anchor="ctr" anchorCtr="1">
            <a:spAutoFit/>
          </a:bodyPr>
          <a:lstStyle/>
          <a:p>
            <a:pPr algn="l" fontAlgn="auto">
              <a:lnSpc>
                <a:spcPts val="2200"/>
              </a:lnSpc>
              <a:spcAft>
                <a:spcPts val="600"/>
              </a:spcAft>
            </a:pPr>
            <a:r>
              <a:rPr lang="en-GB" sz="1600" spc="20" dirty="0">
                <a:solidFill>
                  <a:schemeClr val="tx1">
                    <a:lumMod val="85000"/>
                    <a:lumOff val="15000"/>
                  </a:schemeClr>
                </a:solidFill>
                <a:latin typeface="Open Sans" pitchFamily="34" charset="0"/>
                <a:ea typeface="Open Sans" pitchFamily="34" charset="0"/>
                <a:cs typeface="Open Sans" pitchFamily="34" charset="0"/>
              </a:rPr>
              <a:t>The walls were scuffed and crumbling, and the room smelled of damp. The floor had lost its carpet long ago; dry leaves skittered over the concrete </a:t>
            </a:r>
            <a:r>
              <a:rPr lang="en-GB" sz="1600" b="1" spc="20" dirty="0">
                <a:solidFill>
                  <a:schemeClr val="tx1">
                    <a:lumMod val="85000"/>
                    <a:lumOff val="15000"/>
                  </a:schemeClr>
                </a:solidFill>
                <a:latin typeface="Open Sans" pitchFamily="34" charset="0"/>
                <a:ea typeface="Open Sans" pitchFamily="34" charset="0"/>
                <a:cs typeface="Open Sans" pitchFamily="34" charset="0"/>
              </a:rPr>
              <a:t>like spiders.</a:t>
            </a:r>
            <a:r>
              <a:rPr lang="en-GB" sz="1600" spc="20" dirty="0">
                <a:solidFill>
                  <a:schemeClr val="tx1">
                    <a:lumMod val="85000"/>
                    <a:lumOff val="15000"/>
                  </a:schemeClr>
                </a:solidFill>
                <a:latin typeface="Open Sans" pitchFamily="34" charset="0"/>
                <a:ea typeface="Open Sans" pitchFamily="34" charset="0"/>
                <a:cs typeface="Open Sans" pitchFamily="34" charset="0"/>
              </a:rPr>
              <a:t> To the left of the window sat </a:t>
            </a:r>
            <a:r>
              <a:rPr lang="en-GB" sz="1600" b="1" spc="20" dirty="0">
                <a:solidFill>
                  <a:schemeClr val="tx1">
                    <a:lumMod val="85000"/>
                    <a:lumOff val="15000"/>
                  </a:schemeClr>
                </a:solidFill>
                <a:latin typeface="Open Sans" pitchFamily="34" charset="0"/>
                <a:ea typeface="Open Sans" pitchFamily="34" charset="0"/>
                <a:cs typeface="Open Sans" pitchFamily="34" charset="0"/>
              </a:rPr>
              <a:t>the corpse of an armchair.</a:t>
            </a:r>
            <a:r>
              <a:rPr lang="en-GB" sz="1600" spc="20" dirty="0">
                <a:solidFill>
                  <a:schemeClr val="tx1">
                    <a:lumMod val="85000"/>
                    <a:lumOff val="15000"/>
                  </a:schemeClr>
                </a:solidFill>
                <a:latin typeface="Open Sans" pitchFamily="34" charset="0"/>
                <a:ea typeface="Open Sans" pitchFamily="34" charset="0"/>
                <a:cs typeface="Open Sans" pitchFamily="34" charset="0"/>
              </a:rPr>
              <a:t> Stuffing gaped out of holes </a:t>
            </a:r>
            <a:r>
              <a:rPr lang="en-GB" sz="1600" b="1" spc="20" dirty="0">
                <a:solidFill>
                  <a:schemeClr val="tx1">
                    <a:lumMod val="85000"/>
                    <a:lumOff val="15000"/>
                  </a:schemeClr>
                </a:solidFill>
                <a:latin typeface="Open Sans" pitchFamily="34" charset="0"/>
                <a:ea typeface="Open Sans" pitchFamily="34" charset="0"/>
                <a:cs typeface="Open Sans" pitchFamily="34" charset="0"/>
              </a:rPr>
              <a:t>like open wounds,</a:t>
            </a:r>
            <a:r>
              <a:rPr lang="en-GB" sz="1600" spc="20" dirty="0">
                <a:solidFill>
                  <a:schemeClr val="tx1">
                    <a:lumMod val="85000"/>
                    <a:lumOff val="15000"/>
                  </a:schemeClr>
                </a:solidFill>
                <a:latin typeface="Open Sans" pitchFamily="34" charset="0"/>
                <a:ea typeface="Open Sans" pitchFamily="34" charset="0"/>
                <a:cs typeface="Open Sans" pitchFamily="34" charset="0"/>
              </a:rPr>
              <a:t> </a:t>
            </a:r>
            <a:r>
              <a:rPr lang="en-GB" sz="1600" b="1" spc="20" dirty="0">
                <a:solidFill>
                  <a:schemeClr val="tx1">
                    <a:lumMod val="85000"/>
                    <a:lumOff val="15000"/>
                  </a:schemeClr>
                </a:solidFill>
                <a:latin typeface="Open Sans" pitchFamily="34" charset="0"/>
                <a:ea typeface="Open Sans" pitchFamily="34" charset="0"/>
                <a:cs typeface="Open Sans" pitchFamily="34" charset="0"/>
              </a:rPr>
              <a:t>while</a:t>
            </a:r>
            <a:r>
              <a:rPr lang="en-GB" sz="1600" spc="20" dirty="0">
                <a:solidFill>
                  <a:schemeClr val="tx1">
                    <a:lumMod val="85000"/>
                    <a:lumOff val="15000"/>
                  </a:schemeClr>
                </a:solidFill>
                <a:latin typeface="Open Sans" pitchFamily="34" charset="0"/>
                <a:ea typeface="Open Sans" pitchFamily="34" charset="0"/>
                <a:cs typeface="Open Sans" pitchFamily="34" charset="0"/>
              </a:rPr>
              <a:t> insects wove </a:t>
            </a:r>
            <a:r>
              <a:rPr lang="en-GB" sz="1600" b="1" spc="20" dirty="0">
                <a:solidFill>
                  <a:schemeClr val="tx1">
                    <a:lumMod val="85000"/>
                    <a:lumOff val="15000"/>
                  </a:schemeClr>
                </a:solidFill>
                <a:latin typeface="Open Sans" pitchFamily="34" charset="0"/>
                <a:ea typeface="Open Sans" pitchFamily="34" charset="0"/>
                <a:cs typeface="Open Sans" pitchFamily="34" charset="0"/>
              </a:rPr>
              <a:t>greedily</a:t>
            </a:r>
            <a:r>
              <a:rPr lang="en-GB" sz="1600" spc="20" dirty="0">
                <a:solidFill>
                  <a:schemeClr val="tx1">
                    <a:lumMod val="85000"/>
                    <a:lumOff val="15000"/>
                  </a:schemeClr>
                </a:solidFill>
                <a:latin typeface="Open Sans" pitchFamily="34" charset="0"/>
                <a:ea typeface="Open Sans" pitchFamily="34" charset="0"/>
                <a:cs typeface="Open Sans" pitchFamily="34" charset="0"/>
              </a:rPr>
              <a:t> in and out of the filthy grey fabric, </a:t>
            </a:r>
            <a:r>
              <a:rPr lang="en-GB" sz="1600" b="1" spc="20" dirty="0">
                <a:solidFill>
                  <a:schemeClr val="tx1">
                    <a:lumMod val="85000"/>
                    <a:lumOff val="15000"/>
                  </a:schemeClr>
                </a:solidFill>
                <a:latin typeface="Open Sans" pitchFamily="34" charset="0"/>
                <a:ea typeface="Open Sans" pitchFamily="34" charset="0"/>
                <a:cs typeface="Open Sans" pitchFamily="34" charset="0"/>
              </a:rPr>
              <a:t>as if feasting on long-dead flesh. </a:t>
            </a:r>
            <a:r>
              <a:rPr lang="en-GB" sz="1600" spc="20" dirty="0">
                <a:solidFill>
                  <a:schemeClr val="tx1">
                    <a:lumMod val="85000"/>
                    <a:lumOff val="15000"/>
                  </a:schemeClr>
                </a:solidFill>
                <a:latin typeface="Open Sans" pitchFamily="34" charset="0"/>
                <a:ea typeface="Open Sans" pitchFamily="34" charset="0"/>
                <a:cs typeface="Open Sans" pitchFamily="34" charset="0"/>
              </a:rPr>
              <a:t>A terrible smell of </a:t>
            </a:r>
            <a:r>
              <a:rPr lang="en-GB" sz="1600" b="1" spc="20" dirty="0">
                <a:solidFill>
                  <a:schemeClr val="tx1">
                    <a:lumMod val="85000"/>
                    <a:lumOff val="15000"/>
                  </a:schemeClr>
                </a:solidFill>
                <a:latin typeface="Open Sans" pitchFamily="34" charset="0"/>
                <a:ea typeface="Open Sans" pitchFamily="34" charset="0"/>
                <a:cs typeface="Open Sans" pitchFamily="34" charset="0"/>
              </a:rPr>
              <a:t>death rose from its giant, rotting bulk.</a:t>
            </a:r>
          </a:p>
        </p:txBody>
      </p:sp>
      <p:sp>
        <p:nvSpPr>
          <p:cNvPr id="5" name="TextBox 4">
            <a:extLst>
              <a:ext uri="{FF2B5EF4-FFF2-40B4-BE49-F238E27FC236}">
                <a16:creationId xmlns:a16="http://schemas.microsoft.com/office/drawing/2014/main" id="{7D8D558F-6034-7CF4-9157-D405DFF9A502}"/>
              </a:ext>
            </a:extLst>
          </p:cNvPr>
          <p:cNvSpPr txBox="1"/>
          <p:nvPr/>
        </p:nvSpPr>
        <p:spPr>
          <a:xfrm>
            <a:off x="2191004" y="6143690"/>
            <a:ext cx="4761992" cy="373115"/>
          </a:xfrm>
          <a:prstGeom prst="rect">
            <a:avLst/>
          </a:prstGeom>
        </p:spPr>
        <p:txBody>
          <a:bodyPr wrap="square" lIns="0" rIns="0" rtlCol="0">
            <a:spAutoFit/>
          </a:bodyPr>
          <a:lstStyle/>
          <a:p>
            <a:pPr algn="ctr" fontAlgn="auto">
              <a:lnSpc>
                <a:spcPts val="2300"/>
              </a:lnSpc>
              <a:spcAft>
                <a:spcPts val="600"/>
              </a:spcAft>
            </a:pPr>
            <a:r>
              <a:rPr lang="en-GB" sz="1800" spc="20" dirty="0">
                <a:solidFill>
                  <a:schemeClr val="tx1">
                    <a:lumMod val="85000"/>
                    <a:lumOff val="15000"/>
                  </a:schemeClr>
                </a:solidFill>
                <a:latin typeface="Open Sans" pitchFamily="34" charset="0"/>
                <a:ea typeface="Open Sans" pitchFamily="34" charset="0"/>
                <a:cs typeface="Open Sans" pitchFamily="34" charset="0"/>
              </a:rPr>
              <a:t>Which do you prefer? Can you explain why?</a:t>
            </a:r>
          </a:p>
        </p:txBody>
      </p:sp>
    </p:spTree>
    <p:extLst>
      <p:ext uri="{BB962C8B-B14F-4D97-AF65-F5344CB8AC3E}">
        <p14:creationId xmlns:p14="http://schemas.microsoft.com/office/powerpoint/2010/main" val="408204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0" y="782272"/>
            <a:ext cx="9144000" cy="11881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14325" algn="l" eaLnBrk="1" hangingPunct="1"/>
            <a:r>
              <a:rPr lang="en-GB" altLang="en-US" sz="3600" b="1" dirty="0">
                <a:solidFill>
                  <a:srgbClr val="3E5538"/>
                </a:solidFill>
                <a:latin typeface="Open Sans" panose="020B0606030504020204" pitchFamily="34" charset="0"/>
                <a:ea typeface="Open Sans" panose="020B0606030504020204" pitchFamily="34" charset="0"/>
                <a:cs typeface="Open Sans" panose="020B0606030504020204" pitchFamily="34" charset="0"/>
              </a:rPr>
              <a:t>Paint a Picture </a:t>
            </a:r>
            <a:br>
              <a:rPr lang="en-GB" altLang="en-US" sz="3600" b="1" dirty="0">
                <a:solidFill>
                  <a:srgbClr val="3E5538"/>
                </a:solidFill>
                <a:latin typeface="Open Sans" panose="020B0606030504020204" pitchFamily="34" charset="0"/>
                <a:ea typeface="Open Sans" panose="020B0606030504020204" pitchFamily="34" charset="0"/>
                <a:cs typeface="Open Sans" panose="020B0606030504020204" pitchFamily="34" charset="0"/>
              </a:rPr>
            </a:br>
            <a:r>
              <a:rPr lang="en-GB" altLang="en-US" sz="3600" b="1" dirty="0">
                <a:solidFill>
                  <a:srgbClr val="3E5538"/>
                </a:solidFill>
                <a:latin typeface="Open Sans" panose="020B0606030504020204" pitchFamily="34" charset="0"/>
                <a:ea typeface="Open Sans" panose="020B0606030504020204" pitchFamily="34" charset="0"/>
                <a:cs typeface="Open Sans" panose="020B0606030504020204" pitchFamily="34" charset="0"/>
              </a:rPr>
              <a:t>with Words</a:t>
            </a:r>
          </a:p>
        </p:txBody>
      </p:sp>
      <p:sp>
        <p:nvSpPr>
          <p:cNvPr id="2" name="TextBox 1">
            <a:extLst>
              <a:ext uri="{FF2B5EF4-FFF2-40B4-BE49-F238E27FC236}">
                <a16:creationId xmlns:a16="http://schemas.microsoft.com/office/drawing/2014/main" id="{59AC92F0-D405-1083-3037-5061337CBA0F}"/>
              </a:ext>
            </a:extLst>
          </p:cNvPr>
          <p:cNvSpPr txBox="1"/>
          <p:nvPr/>
        </p:nvSpPr>
        <p:spPr>
          <a:xfrm>
            <a:off x="431800" y="2007029"/>
            <a:ext cx="3786632" cy="4092082"/>
          </a:xfrm>
          <a:prstGeom prst="rect">
            <a:avLst/>
          </a:prstGeom>
        </p:spPr>
        <p:txBody>
          <a:bodyPr wrap="square" lIns="0" rIns="0" rtlCol="0">
            <a:spAutoFit/>
          </a:bodyPr>
          <a:lstStyle/>
          <a:p>
            <a:pPr algn="l" fontAlgn="auto">
              <a:lnSpc>
                <a:spcPts val="2300"/>
              </a:lnSpc>
              <a:spcAft>
                <a:spcPts val="1800"/>
              </a:spcAft>
            </a:pPr>
            <a:r>
              <a:rPr lang="en-GB" sz="1800" spc="20" dirty="0">
                <a:solidFill>
                  <a:schemeClr val="tx1">
                    <a:lumMod val="85000"/>
                    <a:lumOff val="15000"/>
                  </a:schemeClr>
                </a:solidFill>
                <a:latin typeface="Open Sans" pitchFamily="34" charset="0"/>
                <a:ea typeface="Open Sans" pitchFamily="34" charset="0"/>
                <a:cs typeface="Open Sans" pitchFamily="34" charset="0"/>
              </a:rPr>
              <a:t>Return to the sensory paragraph you wrote earlier. What can you change to make it more effective?</a:t>
            </a:r>
          </a:p>
          <a:p>
            <a:pPr algn="l" fontAlgn="auto">
              <a:lnSpc>
                <a:spcPts val="2300"/>
              </a:lnSpc>
              <a:spcAft>
                <a:spcPts val="600"/>
              </a:spcAft>
            </a:pPr>
            <a:r>
              <a:rPr lang="en-GB" sz="1800" spc="20" dirty="0">
                <a:solidFill>
                  <a:schemeClr val="tx1">
                    <a:lumMod val="85000"/>
                    <a:lumOff val="15000"/>
                  </a:schemeClr>
                </a:solidFill>
                <a:latin typeface="Open Sans" pitchFamily="34" charset="0"/>
                <a:ea typeface="Open Sans" pitchFamily="34" charset="0"/>
                <a:cs typeface="Open Sans" pitchFamily="34" charset="0"/>
              </a:rPr>
              <a:t>Think about:</a:t>
            </a:r>
          </a:p>
          <a:p>
            <a:pPr marL="285750" indent="-285750" algn="l" fontAlgn="auto">
              <a:lnSpc>
                <a:spcPts val="2300"/>
              </a:lnSpc>
              <a:spcAft>
                <a:spcPts val="600"/>
              </a:spcAft>
              <a:buFont typeface="Arial" panose="020B0604020202020204" pitchFamily="34" charset="0"/>
              <a:buChar char="•"/>
            </a:pPr>
            <a:r>
              <a:rPr lang="en-GB" sz="1800" spc="20" dirty="0">
                <a:solidFill>
                  <a:schemeClr val="tx1">
                    <a:lumMod val="85000"/>
                    <a:lumOff val="15000"/>
                  </a:schemeClr>
                </a:solidFill>
                <a:latin typeface="Open Sans" pitchFamily="34" charset="0"/>
                <a:ea typeface="Open Sans" pitchFamily="34" charset="0"/>
                <a:cs typeface="Open Sans" pitchFamily="34" charset="0"/>
              </a:rPr>
              <a:t>similes</a:t>
            </a:r>
          </a:p>
          <a:p>
            <a:pPr marL="285750" indent="-285750" algn="l" fontAlgn="auto">
              <a:lnSpc>
                <a:spcPts val="2300"/>
              </a:lnSpc>
              <a:spcAft>
                <a:spcPts val="600"/>
              </a:spcAft>
              <a:buFont typeface="Arial" panose="020B0604020202020204" pitchFamily="34" charset="0"/>
              <a:buChar char="•"/>
            </a:pPr>
            <a:r>
              <a:rPr lang="en-GB" sz="1800" spc="20" dirty="0">
                <a:solidFill>
                  <a:schemeClr val="tx1">
                    <a:lumMod val="85000"/>
                    <a:lumOff val="15000"/>
                  </a:schemeClr>
                </a:solidFill>
                <a:latin typeface="Open Sans" pitchFamily="34" charset="0"/>
                <a:ea typeface="Open Sans" pitchFamily="34" charset="0"/>
                <a:cs typeface="Open Sans" pitchFamily="34" charset="0"/>
              </a:rPr>
              <a:t>metaphors</a:t>
            </a:r>
          </a:p>
          <a:p>
            <a:pPr marL="285750" indent="-285750" algn="l" fontAlgn="auto">
              <a:lnSpc>
                <a:spcPts val="2300"/>
              </a:lnSpc>
              <a:spcAft>
                <a:spcPts val="600"/>
              </a:spcAft>
              <a:buFont typeface="Arial" panose="020B0604020202020204" pitchFamily="34" charset="0"/>
              <a:buChar char="•"/>
            </a:pPr>
            <a:r>
              <a:rPr lang="en-GB" sz="1800" spc="20" dirty="0">
                <a:solidFill>
                  <a:schemeClr val="tx1">
                    <a:lumMod val="85000"/>
                    <a:lumOff val="15000"/>
                  </a:schemeClr>
                </a:solidFill>
                <a:latin typeface="Open Sans" pitchFamily="34" charset="0"/>
                <a:ea typeface="Open Sans" pitchFamily="34" charset="0"/>
                <a:cs typeface="Open Sans" pitchFamily="34" charset="0"/>
              </a:rPr>
              <a:t>adjectives</a:t>
            </a:r>
          </a:p>
          <a:p>
            <a:pPr marL="285750" indent="-285750" algn="l" fontAlgn="auto">
              <a:lnSpc>
                <a:spcPts val="2300"/>
              </a:lnSpc>
              <a:spcAft>
                <a:spcPts val="600"/>
              </a:spcAft>
              <a:buFont typeface="Arial" panose="020B0604020202020204" pitchFamily="34" charset="0"/>
              <a:buChar char="•"/>
            </a:pPr>
            <a:r>
              <a:rPr lang="en-GB" sz="1800" spc="20" dirty="0">
                <a:solidFill>
                  <a:schemeClr val="tx1">
                    <a:lumMod val="85000"/>
                    <a:lumOff val="15000"/>
                  </a:schemeClr>
                </a:solidFill>
                <a:latin typeface="Open Sans" pitchFamily="34" charset="0"/>
                <a:ea typeface="Open Sans" pitchFamily="34" charset="0"/>
                <a:cs typeface="Open Sans" pitchFamily="34" charset="0"/>
              </a:rPr>
              <a:t>adverbs</a:t>
            </a:r>
          </a:p>
          <a:p>
            <a:pPr marL="285750" indent="-285750" algn="l" fontAlgn="auto">
              <a:lnSpc>
                <a:spcPts val="2300"/>
              </a:lnSpc>
              <a:spcAft>
                <a:spcPts val="600"/>
              </a:spcAft>
              <a:buFont typeface="Arial" panose="020B0604020202020204" pitchFamily="34" charset="0"/>
              <a:buChar char="•"/>
            </a:pPr>
            <a:r>
              <a:rPr lang="en-GB" sz="1800" spc="20" dirty="0">
                <a:solidFill>
                  <a:schemeClr val="tx1">
                    <a:lumMod val="85000"/>
                    <a:lumOff val="15000"/>
                  </a:schemeClr>
                </a:solidFill>
                <a:latin typeface="Open Sans" pitchFamily="34" charset="0"/>
                <a:ea typeface="Open Sans" pitchFamily="34" charset="0"/>
                <a:cs typeface="Open Sans" pitchFamily="34" charset="0"/>
              </a:rPr>
              <a:t>alliteration</a:t>
            </a:r>
          </a:p>
          <a:p>
            <a:pPr marL="285750" indent="-285750" algn="l" fontAlgn="auto">
              <a:lnSpc>
                <a:spcPts val="2300"/>
              </a:lnSpc>
              <a:spcAft>
                <a:spcPts val="600"/>
              </a:spcAft>
              <a:buFont typeface="Arial" panose="020B0604020202020204" pitchFamily="34" charset="0"/>
              <a:buChar char="•"/>
            </a:pPr>
            <a:r>
              <a:rPr lang="en-GB" sz="1800" spc="20" dirty="0">
                <a:solidFill>
                  <a:schemeClr val="tx1">
                    <a:lumMod val="85000"/>
                    <a:lumOff val="15000"/>
                  </a:schemeClr>
                </a:solidFill>
                <a:latin typeface="Open Sans" pitchFamily="34" charset="0"/>
                <a:ea typeface="Open Sans" pitchFamily="34" charset="0"/>
                <a:cs typeface="Open Sans" pitchFamily="34" charset="0"/>
              </a:rPr>
              <a:t>connectives</a:t>
            </a:r>
          </a:p>
          <a:p>
            <a:pPr marL="285750" indent="-285750" algn="l" fontAlgn="auto">
              <a:lnSpc>
                <a:spcPts val="2300"/>
              </a:lnSpc>
              <a:spcAft>
                <a:spcPts val="600"/>
              </a:spcAft>
              <a:buFont typeface="Arial" panose="020B0604020202020204" pitchFamily="34" charset="0"/>
              <a:buChar char="•"/>
            </a:pPr>
            <a:r>
              <a:rPr lang="en-GB" sz="1800" spc="20" dirty="0">
                <a:solidFill>
                  <a:schemeClr val="tx1">
                    <a:lumMod val="85000"/>
                    <a:lumOff val="15000"/>
                  </a:schemeClr>
                </a:solidFill>
                <a:latin typeface="Open Sans" pitchFamily="34" charset="0"/>
                <a:ea typeface="Open Sans" pitchFamily="34" charset="0"/>
                <a:cs typeface="Open Sans" pitchFamily="34" charset="0"/>
              </a:rPr>
              <a:t>punctuation</a:t>
            </a:r>
          </a:p>
        </p:txBody>
      </p:sp>
      <p:pic>
        <p:nvPicPr>
          <p:cNvPr id="7" name="Picture 6" descr="A chair and a table in a room&#10;&#10;Description automatically generated with low confidence">
            <a:extLst>
              <a:ext uri="{FF2B5EF4-FFF2-40B4-BE49-F238E27FC236}">
                <a16:creationId xmlns:a16="http://schemas.microsoft.com/office/drawing/2014/main" id="{679F5962-E525-E7EC-3437-B2FDF97C78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0809" y="0"/>
            <a:ext cx="3773191" cy="6858000"/>
          </a:xfrm>
          <a:prstGeom prst="rect">
            <a:avLst/>
          </a:prstGeom>
        </p:spPr>
      </p:pic>
    </p:spTree>
    <p:extLst>
      <p:ext uri="{BB962C8B-B14F-4D97-AF65-F5344CB8AC3E}">
        <p14:creationId xmlns:p14="http://schemas.microsoft.com/office/powerpoint/2010/main" val="332375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square" lIns="0" rIns="0">
        <a:spAutoFit/>
      </a:bodyPr>
      <a:lstStyle>
        <a:defPPr algn="l" fontAlgn="auto">
          <a:lnSpc>
            <a:spcPts val="2300"/>
          </a:lnSpc>
          <a:spcAft>
            <a:spcPts val="600"/>
          </a:spcAft>
          <a:defRPr sz="1800" b="1" spc="20" dirty="0">
            <a:solidFill>
              <a:schemeClr val="tx1">
                <a:lumMod val="85000"/>
                <a:lumOff val="15000"/>
              </a:schemeClr>
            </a:solidFill>
            <a:latin typeface="Open Sans" pitchFamily="34" charset="0"/>
            <a:ea typeface="Open Sans" pitchFamily="34" charset="0"/>
            <a:cs typeface="Open Sans" pitchFamily="34" charset="0"/>
          </a:defRPr>
        </a:defPPr>
      </a:lstStyle>
    </a:txDef>
  </a:objectDefaults>
  <a:extraClrSchemeLst/>
  <a:extLst>
    <a:ext uri="{05A4C25C-085E-4340-85A3-A5531E510DB2}">
      <thm15:themeFamily xmlns:thm15="http://schemas.microsoft.com/office/thememl/2012/main" name="Presentation3" id="{2907A9C4-B60A-4C04-8AEA-A71D298BC897}" vid="{F0295415-3D7A-4DD6-8A39-1940C2B8A0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555</TotalTime>
  <Words>1032</Words>
  <Application>Microsoft Office PowerPoint</Application>
  <PresentationFormat>On-screen Show (4:3)</PresentationFormat>
  <Paragraphs>65</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Open Sans</vt:lpstr>
      <vt:lpstr>Twinkl Light</vt:lpstr>
      <vt:lpstr>Calibri</vt:lpstr>
      <vt:lpstr>Arial</vt:lpstr>
      <vt:lpstr>Office Theme</vt:lpstr>
      <vt:lpstr>PowerPoint Presentation</vt:lpstr>
      <vt:lpstr>PowerPoint Presentation</vt:lpstr>
      <vt:lpstr>What’s the Story?</vt:lpstr>
      <vt:lpstr>Creative Writing</vt:lpstr>
      <vt:lpstr>Sensory Description</vt:lpstr>
      <vt:lpstr>Zooming In</vt:lpstr>
      <vt:lpstr>Paint a Picture with Words</vt:lpstr>
      <vt:lpstr>Paint a Picture with Words</vt:lpstr>
      <vt:lpstr>Paint a Picture  with Words</vt:lpstr>
      <vt:lpstr>3-2-1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robertshaw</dc:creator>
  <cp:lastModifiedBy>Office</cp:lastModifiedBy>
  <cp:revision>26</cp:revision>
  <dcterms:created xsi:type="dcterms:W3CDTF">2021-12-14T09:53:42Z</dcterms:created>
  <dcterms:modified xsi:type="dcterms:W3CDTF">2025-09-08T10:34:29Z</dcterms:modified>
</cp:coreProperties>
</file>